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76"/>
  </p:notesMasterIdLst>
  <p:sldIdLst>
    <p:sldId id="434" r:id="rId2"/>
    <p:sldId id="257" r:id="rId3"/>
    <p:sldId id="263" r:id="rId4"/>
    <p:sldId id="375" r:id="rId5"/>
    <p:sldId id="258" r:id="rId6"/>
    <p:sldId id="262" r:id="rId7"/>
    <p:sldId id="264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265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443" r:id="rId30"/>
    <p:sldId id="266" r:id="rId31"/>
    <p:sldId id="397" r:id="rId32"/>
    <p:sldId id="267" r:id="rId33"/>
    <p:sldId id="440" r:id="rId34"/>
    <p:sldId id="268" r:id="rId35"/>
    <p:sldId id="269" r:id="rId36"/>
    <p:sldId id="398" r:id="rId37"/>
    <p:sldId id="400" r:id="rId38"/>
    <p:sldId id="399" r:id="rId39"/>
    <p:sldId id="270" r:id="rId40"/>
    <p:sldId id="271" r:id="rId41"/>
    <p:sldId id="272" r:id="rId42"/>
    <p:sldId id="445" r:id="rId43"/>
    <p:sldId id="419" r:id="rId44"/>
    <p:sldId id="426" r:id="rId45"/>
    <p:sldId id="425" r:id="rId46"/>
    <p:sldId id="424" r:id="rId47"/>
    <p:sldId id="430" r:id="rId48"/>
    <p:sldId id="429" r:id="rId49"/>
    <p:sldId id="428" r:id="rId50"/>
    <p:sldId id="427" r:id="rId51"/>
    <p:sldId id="402" r:id="rId52"/>
    <p:sldId id="403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273" r:id="rId68"/>
    <p:sldId id="438" r:id="rId69"/>
    <p:sldId id="437" r:id="rId70"/>
    <p:sldId id="439" r:id="rId71"/>
    <p:sldId id="441" r:id="rId72"/>
    <p:sldId id="401" r:id="rId73"/>
    <p:sldId id="274" r:id="rId74"/>
    <p:sldId id="43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3E00-B2D8-4650-9378-2131D4F1DA15}" type="datetimeFigureOut">
              <a:rPr lang="en-CA" smtClean="0"/>
              <a:pPr/>
              <a:t>21/03/2012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84F0-14B8-41F4-B2CB-3DA4BCD397A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7%84%A1%E9%87%8F%E5%A4%A7%E6%95%B8" TargetMode="External"/><Relationship Id="rId3" Type="http://schemas.openxmlformats.org/officeDocument/2006/relationships/hyperlink" Target="http://zh.wikipedia.org/w/index.php?title=%E6%A5%B5&amp;action=edit&amp;redlink=1" TargetMode="External"/><Relationship Id="rId7" Type="http://schemas.openxmlformats.org/officeDocument/2006/relationships/hyperlink" Target="http://zh.wikipedia.org/wiki/%E4%B8%8D%E5%8F%AF%E6%80%9D%E8%AD%B0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h.wikipedia.org/wiki/%E9%82%A3%E7%94%B1%E4%BB%96" TargetMode="External"/><Relationship Id="rId5" Type="http://schemas.openxmlformats.org/officeDocument/2006/relationships/hyperlink" Target="http://zh.wikipedia.org/wiki/%E9%98%BF%E5%83%A7%E7%A5%87" TargetMode="External"/><Relationship Id="rId10" Type="http://schemas.openxmlformats.org/officeDocument/2006/relationships/hyperlink" Target="http://zh.wikipedia.org/wiki/%E9%BB%83%E5%B8%9D" TargetMode="External"/><Relationship Id="rId4" Type="http://schemas.openxmlformats.org/officeDocument/2006/relationships/hyperlink" Target="http://zh.wikipedia.org/wiki/%E6%81%86%E6%B2%B3%E6%B2%99" TargetMode="External"/><Relationship Id="rId9" Type="http://schemas.openxmlformats.org/officeDocument/2006/relationships/hyperlink" Target="http://zh.wikipedia.org/wiki/%E4%BA%94%E7%B6%93%E7%AE%97%E8%A1%93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file:///\\en.wiktionary.org\wiki\zh:%25E7%25A9%25B0" TargetMode="External"/><Relationship Id="rId13" Type="http://schemas.openxmlformats.org/officeDocument/2006/relationships/hyperlink" Target="http://zh.wikipedia.org/wiki/%E5%B9%B3%E6%96%B9" TargetMode="External"/><Relationship Id="rId3" Type="http://schemas.openxmlformats.org/officeDocument/2006/relationships/hyperlink" Target="file:///\\en.wiktionary.org\wiki\zh:%25E5%2584%2584" TargetMode="External"/><Relationship Id="rId7" Type="http://schemas.openxmlformats.org/officeDocument/2006/relationships/hyperlink" Target="file:///\\en.wiktionary.org\wiki\zh:%25E7%25A7%25AD" TargetMode="External"/><Relationship Id="rId12" Type="http://schemas.openxmlformats.org/officeDocument/2006/relationships/hyperlink" Target="file:///\\en.wiktionary.org\wiki\zh:%25E8%25BC%2589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en.wiktionary.org\wiki\zh:%25E5%259E%2593" TargetMode="External"/><Relationship Id="rId11" Type="http://schemas.openxmlformats.org/officeDocument/2006/relationships/hyperlink" Target="file:///\\en.wiktionary.org\wiki\zh:%25E6%25AD%25A3" TargetMode="External"/><Relationship Id="rId5" Type="http://schemas.openxmlformats.org/officeDocument/2006/relationships/hyperlink" Target="file:///\\en.wiktionary.org\wiki\zh:%25E4%25BA%25AC" TargetMode="External"/><Relationship Id="rId10" Type="http://schemas.openxmlformats.org/officeDocument/2006/relationships/hyperlink" Target="file:///\\en.wiktionary.org\wiki\zh:%25E6%25BE%2597" TargetMode="External"/><Relationship Id="rId4" Type="http://schemas.openxmlformats.org/officeDocument/2006/relationships/hyperlink" Target="file:///\\en.wiktionary.org\wiki\zh:%25E5%2585%2586" TargetMode="External"/><Relationship Id="rId9" Type="http://schemas.openxmlformats.org/officeDocument/2006/relationships/hyperlink" Target="file:///\\en.wiktionary.org\wiki\zh:%25E6%25BA%259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5%BE%AE" TargetMode="External"/><Relationship Id="rId13" Type="http://schemas.openxmlformats.org/officeDocument/2006/relationships/hyperlink" Target="http://zh.wikipedia.org/w/index.php?title=%E6%B8%BA&amp;action=edit&amp;redlink=1" TargetMode="External"/><Relationship Id="rId3" Type="http://schemas.openxmlformats.org/officeDocument/2006/relationships/hyperlink" Target="http://zh.wikipedia.org/wiki/%E5%88%86" TargetMode="External"/><Relationship Id="rId7" Type="http://schemas.openxmlformats.org/officeDocument/2006/relationships/hyperlink" Target="http://zh.wikipedia.org/w/index.php?title=%E5%BF%BD&amp;action=edit&amp;redlink=1" TargetMode="External"/><Relationship Id="rId12" Type="http://schemas.openxmlformats.org/officeDocument/2006/relationships/hyperlink" Target="http://zh.wikipedia.org/wiki/%E5%9F%83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h.wikipedia.org/wiki/%E7%B5%B2" TargetMode="External"/><Relationship Id="rId11" Type="http://schemas.openxmlformats.org/officeDocument/2006/relationships/hyperlink" Target="http://zh.wikipedia.org/wiki/%E5%A1%B5" TargetMode="External"/><Relationship Id="rId5" Type="http://schemas.openxmlformats.org/officeDocument/2006/relationships/hyperlink" Target="http://zh.wikipedia.org/wiki/%E6%AF%AB" TargetMode="External"/><Relationship Id="rId15" Type="http://schemas.openxmlformats.org/officeDocument/2006/relationships/hyperlink" Target="http://zh.wikipedia.org/wiki/%E5%89%8E%E9%82%A3" TargetMode="External"/><Relationship Id="rId10" Type="http://schemas.openxmlformats.org/officeDocument/2006/relationships/hyperlink" Target="http://zh.wikipedia.org/wiki/%E6%B2%99" TargetMode="External"/><Relationship Id="rId4" Type="http://schemas.openxmlformats.org/officeDocument/2006/relationships/hyperlink" Target="http://zh.wikipedia.org/wiki/%E5%8E%98" TargetMode="External"/><Relationship Id="rId9" Type="http://schemas.openxmlformats.org/officeDocument/2006/relationships/hyperlink" Target="http://zh.wikipedia.org/w/index.php?title=%E7%BA%96&amp;action=edit&amp;redlink=1" TargetMode="External"/><Relationship Id="rId14" Type="http://schemas.openxmlformats.org/officeDocument/2006/relationships/hyperlink" Target="http://zh.wikipedia.org/w/index.php?title=%E6%BC%A0&amp;action=edit&amp;redlink=1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3888432" cy="1470025"/>
          </a:xfrm>
        </p:spPr>
        <p:txBody>
          <a:bodyPr>
            <a:normAutofit/>
          </a:bodyPr>
          <a:lstStyle/>
          <a:p>
            <a:r>
              <a:rPr lang="zh-TW" altLang="en-CA" sz="8000" b="1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開經偈</a:t>
            </a:r>
            <a:endParaRPr lang="en-CA" sz="8000" dirty="0">
              <a:ln>
                <a:solidFill>
                  <a:srgbClr val="FFFF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992888" cy="4214842"/>
          </a:xfrm>
        </p:spPr>
        <p:txBody>
          <a:bodyPr>
            <a:noAutofit/>
          </a:bodyPr>
          <a:lstStyle/>
          <a:p>
            <a:pPr lvl="0"/>
            <a:r>
              <a:rPr lang="zh-TW" altLang="en-CA" sz="48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南無本師</a:t>
            </a:r>
            <a:r>
              <a:rPr lang="zh-TW" altLang="en-CA" sz="4800" b="1" u="sng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釋迦牟尼</a:t>
            </a:r>
            <a:r>
              <a:rPr lang="zh-TW" altLang="en-CA" sz="48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佛（三稱）</a:t>
            </a:r>
            <a:endParaRPr lang="en-CA" altLang="zh-TW" sz="48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TW" altLang="en-CA" sz="48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無上甚深微妙法</a:t>
            </a:r>
            <a:endParaRPr lang="en-CA" altLang="zh-TW" sz="48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TW" altLang="en-CA" sz="48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百千萬劫難遭遇</a:t>
            </a:r>
            <a:endParaRPr lang="en-CA" altLang="zh-TW" sz="48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 eaLnBrk="0" hangingPunct="0"/>
            <a:r>
              <a:rPr lang="zh-TW" altLang="en-CA" sz="48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我今見聞得受持</a:t>
            </a:r>
            <a:endParaRPr lang="en-CA" altLang="zh-TW" sz="48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 eaLnBrk="0" hangingPunct="0"/>
            <a:r>
              <a:rPr lang="zh-TW" altLang="en-CA" sz="48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願解如來真實義</a:t>
            </a:r>
            <a:endParaRPr lang="en-CA" sz="4800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en-US" sz="4000" b="1" dirty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10" descr="http://t1.gstatic.com/images?q=tbn:ANd9GcSDezEqZUJSIguwiOozDgXjD_iU6lTwRUXuc6ZooYzeApGCVe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34918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」位數字的單位名稱是「百」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066800"/>
            <a:ext cx="2055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」位數字的單位名稱是「千」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19200"/>
            <a:ext cx="29867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」位數字的單位名稱是「萬」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36102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」位數字的單位名稱是「十萬」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143000"/>
            <a:ext cx="42338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」位數字的單位名稱是「百萬」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5165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」位數字的單位名稱是「千萬」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57887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」位數字的單位名稱是「億」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6412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」位數字的單位名稱是「十億」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762000"/>
            <a:ext cx="7343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1,000,000,000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」位數字的單位名稱是「百億」</a:t>
            </a:r>
            <a:endParaRPr lang="en-CA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79672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位數字的單位名稱是「千億」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85908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100,000,000,000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o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rgbClr val="FFC000"/>
              </a:extrusionClr>
            </a:sp3d>
          </a:bodyPr>
          <a:lstStyle/>
          <a:p>
            <a:r>
              <a:rPr lang="zh-TW" alt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形而上學</a:t>
            </a:r>
            <a:r>
              <a:rPr lang="zh-TW" alt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”</a:t>
            </a:r>
            <a:endParaRPr lang="en-CA" sz="6000" dirty="0">
              <a:solidFill>
                <a:schemeClr val="accent3">
                  <a:lumMod val="60000"/>
                  <a:lumOff val="4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086600" cy="2133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254000" contourW="12700" prstMaterial="matte">
              <a:bevelT w="127000" h="152400"/>
              <a:extrusionClr>
                <a:srgbClr val="FF0000"/>
              </a:extrusionClr>
              <a:contourClr>
                <a:srgbClr val="FFC000"/>
              </a:contourClr>
            </a:sp3d>
          </a:bodyPr>
          <a:lstStyle/>
          <a:p>
            <a:pPr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      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“如何將心量打開”</a:t>
            </a:r>
            <a:endParaRPr lang="en-US" altLang="zh-TW" sz="4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第一部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: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“無限”之外 </a:t>
            </a:r>
            <a:endParaRPr lang="en-US" altLang="zh-TW" sz="3600" b="1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如何將思維模式擴闊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)</a:t>
            </a: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6150114"/>
            <a:ext cx="8638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第四課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 “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形而上學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” </a:t>
            </a:r>
            <a:r>
              <a:rPr lang="en-US" altLang="zh-TW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1_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如何打開心量  </a:t>
            </a:r>
            <a:r>
              <a:rPr lang="en-CA" altLang="zh-TW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2012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 </a:t>
            </a:r>
            <a:endParaRPr lang="en-CA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8382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600" dirty="0" smtClean="0"/>
              <a:t>1,000,000,</a:t>
            </a:r>
          </a:p>
          <a:p>
            <a:r>
              <a:rPr lang="en-US" altLang="zh-TW" sz="9600" dirty="0" smtClean="0"/>
              <a:t>   000,000</a:t>
            </a:r>
            <a:endParaRPr lang="en-CA" sz="9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52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位數字的單位名稱是「萬億」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14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位數字的單位名稱是「十萬億」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591700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10,000,000,</a:t>
            </a:r>
          </a:p>
          <a:p>
            <a:r>
              <a:rPr lang="en-US" altLang="zh-TW" sz="9600" dirty="0" smtClean="0"/>
              <a:t>    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位數字的單位名稱是「百萬億」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838200"/>
            <a:ext cx="653255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100,000,000,</a:t>
            </a:r>
          </a:p>
          <a:p>
            <a:r>
              <a:rPr lang="en-US" altLang="zh-TW" sz="9600" dirty="0" smtClean="0"/>
              <a:t>      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762000"/>
            <a:ext cx="544091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1,000,000,</a:t>
            </a:r>
          </a:p>
          <a:p>
            <a:r>
              <a:rPr lang="en-US" altLang="zh-TW" sz="9600" dirty="0" smtClean="0"/>
              <a:t>   000,000,</a:t>
            </a:r>
          </a:p>
          <a:p>
            <a:r>
              <a:rPr lang="en-US" altLang="zh-TW" sz="9600" dirty="0" smtClean="0"/>
              <a:t>   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位數字的單位名稱是「十兆」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591700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10,000,000,</a:t>
            </a:r>
          </a:p>
          <a:p>
            <a:r>
              <a:rPr lang="en-US" altLang="zh-TW" sz="9600" dirty="0" smtClean="0"/>
              <a:t>    000,000,</a:t>
            </a:r>
          </a:p>
          <a:p>
            <a:r>
              <a:rPr lang="en-US" altLang="zh-TW" sz="9600" dirty="0" smtClean="0"/>
              <a:t>    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18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位數字的單位名稱是「百兆」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653255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100,000,000,</a:t>
            </a:r>
          </a:p>
          <a:p>
            <a:r>
              <a:rPr lang="en-US" altLang="zh-TW" sz="9600" dirty="0" smtClean="0"/>
              <a:t>      000,000,</a:t>
            </a:r>
          </a:p>
          <a:p>
            <a:r>
              <a:rPr lang="en-US" altLang="zh-TW" sz="9600" dirty="0" smtClean="0"/>
              <a:t>      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19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位數字的單位名稱是「千兆」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741741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1,000,000,000,</a:t>
            </a:r>
          </a:p>
          <a:p>
            <a:r>
              <a:rPr lang="en-US" altLang="zh-TW" sz="9600" dirty="0" smtClean="0"/>
              <a:t>   000,000,000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位數字的單位名稱是「萬兆」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838200"/>
            <a:ext cx="619592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10,000,000,</a:t>
            </a:r>
          </a:p>
          <a:p>
            <a:r>
              <a:rPr lang="en-US" altLang="zh-TW" sz="9600" dirty="0" smtClean="0"/>
              <a:t>     000,000,</a:t>
            </a:r>
          </a:p>
          <a:p>
            <a:r>
              <a:rPr lang="en-US" altLang="zh-TW" sz="9600" dirty="0" smtClean="0"/>
              <a:t>     000,000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21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位數字的單位名稱是「十萬兆」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653255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100,000,000,</a:t>
            </a:r>
          </a:p>
          <a:p>
            <a:r>
              <a:rPr lang="en-US" altLang="zh-TW" sz="9600" dirty="0" smtClean="0"/>
              <a:t>000,000,000,</a:t>
            </a:r>
          </a:p>
          <a:p>
            <a:r>
              <a:rPr lang="en-US" altLang="zh-TW" sz="9600" dirty="0" smtClean="0"/>
              <a:t>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22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位數字的單位名稱是「百萬兆」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755687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1,000,000,000,</a:t>
            </a:r>
          </a:p>
          <a:p>
            <a:r>
              <a:rPr lang="zh-TW" altLang="en-US" sz="9600" dirty="0" smtClean="0"/>
              <a:t>   </a:t>
            </a:r>
            <a:r>
              <a:rPr lang="en-US" altLang="zh-TW" sz="9600" dirty="0" smtClean="0"/>
              <a:t>000,000,000,</a:t>
            </a:r>
          </a:p>
          <a:p>
            <a:r>
              <a:rPr lang="zh-TW" altLang="en-US" sz="9600" dirty="0" smtClean="0"/>
              <a:t>   </a:t>
            </a:r>
            <a:r>
              <a:rPr lang="en-US" altLang="zh-TW" sz="9600" dirty="0" smtClean="0"/>
              <a:t>000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00px-Finite_element_triangul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auto">
          <a:xfrm>
            <a:off x="4953000" y="2667000"/>
            <a:ext cx="41910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1143000"/>
            <a:ext cx="5105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有限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en-CA" sz="3200" b="1" dirty="0" smtClean="0">
                <a:latin typeface="楷体" pitchFamily="49" charset="-122"/>
                <a:ea typeface="楷体" pitchFamily="49" charset="-122"/>
              </a:rPr>
              <a:t>Finite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的定義 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–</a:t>
            </a:r>
          </a:p>
          <a:p>
            <a:endParaRPr lang="en-US" altLang="zh-TW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3200" dirty="0" smtClean="0">
                <a:latin typeface="楷体" pitchFamily="49" charset="-122"/>
                <a:ea typeface="楷体" pitchFamily="49" charset="-122"/>
              </a:rPr>
              <a:t>有範圍或限制的</a:t>
            </a:r>
            <a:r>
              <a:rPr lang="en-US" altLang="zh-TW" sz="3200" dirty="0" smtClean="0">
                <a:latin typeface="楷体" pitchFamily="49" charset="-122"/>
                <a:ea typeface="楷体" pitchFamily="49" charset="-122"/>
              </a:rPr>
              <a:t>;</a:t>
            </a:r>
            <a:r>
              <a:rPr lang="zh-TW" altLang="en-US" sz="3200" dirty="0" smtClean="0">
                <a:latin typeface="楷体" pitchFamily="49" charset="-122"/>
                <a:ea typeface="楷体" pitchFamily="49" charset="-122"/>
              </a:rPr>
              <a:t> 可</a:t>
            </a:r>
            <a:r>
              <a:rPr lang="zh-TW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衝</a:t>
            </a:r>
            <a:r>
              <a:rPr lang="zh-TW" altLang="en-US" sz="3200" dirty="0" smtClean="0">
                <a:latin typeface="楷体" pitchFamily="49" charset="-122"/>
                <a:ea typeface="楷体" pitchFamily="49" charset="-122"/>
              </a:rPr>
              <a:t>量</a:t>
            </a:r>
            <a:r>
              <a:rPr lang="en-US" altLang="zh-TW" sz="3200" dirty="0" smtClean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楷体" pitchFamily="49" charset="-122"/>
                <a:ea typeface="楷体" pitchFamily="49" charset="-122"/>
              </a:rPr>
              <a:t> 可以完全計算到的</a:t>
            </a:r>
            <a:r>
              <a:rPr lang="en-US" altLang="zh-TW" sz="3200" dirty="0" smtClean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楷体" pitchFamily="49" charset="-122"/>
                <a:ea typeface="楷体" pitchFamily="49" charset="-122"/>
              </a:rPr>
              <a:t> 不是無限或無限微小</a:t>
            </a:r>
            <a:r>
              <a:rPr lang="en-US" altLang="zh-TW" sz="3200" dirty="0" smtClean="0">
                <a:latin typeface="楷体" pitchFamily="49" charset="-122"/>
                <a:ea typeface="楷体" pitchFamily="49" charset="-122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latin typeface="楷体" pitchFamily="49" charset="-122"/>
                <a:ea typeface="楷体" pitchFamily="49" charset="-122"/>
              </a:rPr>
              <a:t> 亦不是零 </a:t>
            </a:r>
            <a:endParaRPr lang="en-CA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從定義來說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這是我們人的定義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:</a:t>
            </a:r>
            <a:endParaRPr lang="en-CA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來到這裡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再加一個「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0</a:t>
            </a: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」這麼簡單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 但它的單位名稱是</a:t>
            </a:r>
            <a:r>
              <a:rPr lang="zh-TW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「萬萬兆」</a:t>
            </a:r>
            <a:endParaRPr lang="en-US" altLang="zh-TW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還是</a:t>
            </a:r>
            <a:r>
              <a:rPr lang="zh-TW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「億萬兆」</a:t>
            </a: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呢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53187" y="762000"/>
            <a:ext cx="85908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10,000,000,000,</a:t>
            </a:r>
          </a:p>
          <a:p>
            <a:r>
              <a:rPr lang="en-US" altLang="zh-TW" sz="9600" dirty="0" smtClean="0"/>
              <a:t>000,000,000,000</a:t>
            </a:r>
            <a:endParaRPr lang="en-CA" sz="9600" dirty="0"/>
          </a:p>
        </p:txBody>
      </p:sp>
      <p:sp>
        <p:nvSpPr>
          <p:cNvPr id="5" name="Rectangle 4"/>
          <p:cNvSpPr/>
          <p:nvPr/>
        </p:nvSpPr>
        <p:spPr>
          <a:xfrm>
            <a:off x="990600" y="152400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23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位數字的單位名稱是「千萬兆」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"/>
            <a:ext cx="807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再擴展下去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也不過是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24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25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26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27……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個位數字加上去而已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我們尊心加「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」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尊心加「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X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」個位數字時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我們</a:t>
            </a:r>
            <a:r>
              <a:rPr lang="zh-TW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置心一處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不會有其他問題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煩惱 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跑出來的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但我們因為不肯定它的數字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單位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名稱時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 我們的大腦就會去思考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 找尋我們以前學過的、聽人講過的一個好像「合理」、好像「正確」的名詞去</a:t>
            </a:r>
            <a:r>
              <a:rPr lang="zh-TW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安我們的心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‧‧‧‧‧‧</a:t>
            </a:r>
            <a:endParaRPr lang="en-US" altLang="zh-TW" sz="40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624150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可惜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就是想不出來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想出來的又不肯定對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當我們的信心動搖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我們的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生命能量就會急速降低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自作聰明的我就會提出反撲性的問題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「這麼大的數字有用嗎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?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」「沒有聽過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「萬萬兆」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應該是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「億萬兆」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我在那裡見過、聽過、我說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「億萬兆」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是對的。」或者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用一個抽象的名詞「無限」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作為完結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來給自己一個漂亮的籍口</a:t>
            </a:r>
            <a:r>
              <a:rPr lang="en-US" altLang="zh-TW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r>
              <a:rPr lang="zh-TW" altLang="en-US" sz="4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不用繼續下去。</a:t>
            </a:r>
            <a:r>
              <a:rPr lang="en-US" altLang="zh-TW" sz="2400" dirty="0" smtClean="0">
                <a:latin typeface="Arial" charset="0"/>
                <a:cs typeface="Arial" charset="0"/>
              </a:rPr>
              <a:t/>
            </a:r>
            <a:br>
              <a:rPr lang="en-US" altLang="zh-TW" sz="2400" dirty="0" smtClean="0">
                <a:latin typeface="Arial" charset="0"/>
                <a:cs typeface="Arial" charset="0"/>
              </a:rPr>
            </a:b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28800"/>
            <a:ext cx="8153400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Q1:</a:t>
            </a:r>
            <a:r>
              <a:rPr lang="zh-TW" altLang="en-US" sz="7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“無限”</a:t>
            </a:r>
            <a:endParaRPr lang="en-US" altLang="zh-TW" sz="7200" b="1" dirty="0" smtClean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TW" altLang="en-US" sz="7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是在那一個「</a:t>
            </a:r>
            <a:r>
              <a:rPr lang="en-US" altLang="zh-TW" sz="7200" b="1" i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  <a:r>
              <a:rPr lang="zh-TW" altLang="en-US" sz="7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」位數才是無限呢</a:t>
            </a:r>
            <a:r>
              <a:rPr lang="en-US" altLang="zh-TW" sz="7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??</a:t>
            </a:r>
            <a:endParaRPr lang="en-CA" sz="7200" b="1" dirty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剛才我們只是從一個「</a:t>
            </a:r>
            <a:r>
              <a:rPr lang="en-US" altLang="zh-TW" sz="2800" b="1" i="1" dirty="0" smtClean="0">
                <a:latin typeface="FangSong" pitchFamily="49" charset="-122"/>
                <a:ea typeface="FangSong" pitchFamily="49" charset="-122"/>
              </a:rPr>
              <a:t>?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」位數的名稱來看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,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 數到「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22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」個位時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, 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就開始動搖了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, 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不知、也不想數下去。那麼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, 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我們從自乘混算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,2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次方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(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面積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)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的計算過程中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,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 我們會發覺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………</a:t>
            </a:r>
            <a:endParaRPr lang="en-CA" sz="2800" b="1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1"/>
            <a:ext cx="9144000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ea typeface="宋体"/>
                <a:cs typeface="Arial Unicode MS" pitchFamily="34" charset="-128"/>
              </a:rPr>
              <a:t>10</a:t>
            </a:r>
            <a:r>
              <a:rPr lang="en-US" altLang="zh-TW" sz="2400" baseline="30000" dirty="0" smtClean="0">
                <a:latin typeface="Times New Roman" pitchFamily="18" charset="0"/>
                <a:ea typeface="宋体"/>
                <a:cs typeface="Arial Unicode MS" pitchFamily="34" charset="-128"/>
              </a:rPr>
              <a:t>2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宋体"/>
                <a:cs typeface="Arial Unicode MS" pitchFamily="34" charset="-128"/>
              </a:rPr>
              <a:t> </a:t>
            </a:r>
            <a:r>
              <a:rPr lang="zh-TW" altLang="en-US" sz="2400" dirty="0" smtClean="0"/>
              <a:t>                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fontAlgn="t"/>
            <a:r>
              <a:rPr lang="en-CA" sz="2400" dirty="0" smtClean="0">
                <a:latin typeface="Times New Roman" pitchFamily="18" charset="0"/>
                <a:ea typeface="宋体"/>
                <a:cs typeface="Arial Unicode MS" pitchFamily="34" charset="-128"/>
              </a:rPr>
              <a:t>100</a:t>
            </a:r>
            <a:r>
              <a:rPr lang="en-US" altLang="zh-TW" sz="2400" baseline="30000" dirty="0" smtClean="0">
                <a:latin typeface="Times New Roman" pitchFamily="18" charset="0"/>
                <a:ea typeface="宋体"/>
                <a:cs typeface="Arial Unicode MS" pitchFamily="34" charset="-128"/>
              </a:rPr>
              <a:t>2</a:t>
            </a:r>
            <a:r>
              <a:rPr lang="zh-TW" altLang="en-US" sz="2400" dirty="0" smtClean="0"/>
              <a:t>              </a:t>
            </a:r>
            <a:r>
              <a:rPr lang="en-US" altLang="zh-TW" sz="2400" dirty="0" smtClean="0"/>
              <a:t>	=100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10,000</a:t>
            </a:r>
          </a:p>
          <a:p>
            <a:pPr fontAlgn="t"/>
            <a:r>
              <a:rPr lang="en-CA" sz="2400" dirty="0" smtClean="0">
                <a:latin typeface="Times New Roman" pitchFamily="18" charset="0"/>
                <a:ea typeface="宋体"/>
                <a:cs typeface="Arial Unicode MS" pitchFamily="34" charset="-128"/>
              </a:rPr>
              <a:t>1,000</a:t>
            </a:r>
            <a:r>
              <a:rPr lang="en-US" altLang="zh-TW" sz="2400" baseline="30000" dirty="0" smtClean="0">
                <a:latin typeface="Times New Roman" pitchFamily="18" charset="0"/>
                <a:ea typeface="宋体"/>
                <a:cs typeface="Arial Unicode MS" pitchFamily="34" charset="-128"/>
              </a:rPr>
              <a:t>2 		</a:t>
            </a:r>
            <a:r>
              <a:rPr lang="en-US" altLang="zh-TW" sz="2400" dirty="0" smtClean="0"/>
              <a:t>= </a:t>
            </a:r>
            <a:r>
              <a:rPr lang="en-US" sz="2400" dirty="0" smtClean="0"/>
              <a:t>1,000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1,000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1,000,000</a:t>
            </a:r>
            <a:endParaRPr lang="en-CA" altLang="zh-TW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/>
            <a:r>
              <a:rPr lang="en-CA" sz="2400" dirty="0" smtClean="0">
                <a:latin typeface="Times New Roman" pitchFamily="18" charset="0"/>
                <a:ea typeface="宋体"/>
                <a:cs typeface="Arial Unicode MS" pitchFamily="34" charset="-128"/>
              </a:rPr>
              <a:t>10,000</a:t>
            </a:r>
            <a:r>
              <a:rPr lang="en-US" altLang="zh-TW" sz="2400" baseline="30000" dirty="0" smtClean="0">
                <a:latin typeface="Times New Roman" pitchFamily="18" charset="0"/>
                <a:ea typeface="宋体"/>
                <a:cs typeface="Arial Unicode MS" pitchFamily="34" charset="-128"/>
              </a:rPr>
              <a:t>2 	</a:t>
            </a:r>
            <a:r>
              <a:rPr lang="en-US" sz="2400" dirty="0" smtClean="0"/>
              <a:t>=10,000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10,000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100,000,000</a:t>
            </a:r>
            <a:endParaRPr lang="en-CA" altLang="zh-TW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t"/>
            <a:r>
              <a:rPr lang="en-CA" sz="2400" dirty="0" smtClean="0">
                <a:latin typeface="Times New Roman" pitchFamily="18" charset="0"/>
                <a:ea typeface="宋体"/>
                <a:cs typeface="Arial Unicode MS" pitchFamily="34" charset="-128"/>
              </a:rPr>
              <a:t>100,000</a:t>
            </a:r>
            <a:r>
              <a:rPr lang="en-US" altLang="zh-TW" sz="2400" baseline="30000" dirty="0" smtClean="0">
                <a:latin typeface="Times New Roman" pitchFamily="18" charset="0"/>
                <a:ea typeface="宋体"/>
                <a:cs typeface="Arial Unicode MS" pitchFamily="34" charset="-128"/>
              </a:rPr>
              <a:t>2 	</a:t>
            </a:r>
            <a:r>
              <a:rPr lang="en-US" sz="2400" dirty="0" smtClean="0"/>
              <a:t>=100,000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100,000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10,000,000,000</a:t>
            </a:r>
            <a:endParaRPr lang="en-CA" altLang="zh-TW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/>
            <a:r>
              <a:rPr lang="en-CA" sz="2400" dirty="0" smtClean="0">
                <a:latin typeface="Times New Roman" pitchFamily="18" charset="0"/>
                <a:ea typeface="宋体"/>
                <a:cs typeface="Arial Unicode MS" pitchFamily="34" charset="-128"/>
              </a:rPr>
              <a:t>1,000,000</a:t>
            </a:r>
            <a:r>
              <a:rPr lang="en-US" altLang="zh-TW" sz="2400" baseline="30000" dirty="0" smtClean="0">
                <a:latin typeface="Times New Roman" pitchFamily="18" charset="0"/>
                <a:ea typeface="宋体"/>
                <a:cs typeface="Arial Unicode MS" pitchFamily="34" charset="-128"/>
              </a:rPr>
              <a:t>2     	</a:t>
            </a:r>
            <a:r>
              <a:rPr lang="en-US" sz="2400" dirty="0" smtClean="0"/>
              <a:t>=1,000,000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X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1,000,000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=</a:t>
            </a:r>
            <a:r>
              <a:rPr lang="zh-TW" altLang="en-US" sz="2400" dirty="0" smtClean="0"/>
              <a:t>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</a:rPr>
              <a:t>1,000,000,000,000</a:t>
            </a:r>
          </a:p>
          <a:p>
            <a:pPr fontAlgn="auto"/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FangSong" pitchFamily="49" charset="-122"/>
                <a:ea typeface="FangSong" pitchFamily="49" charset="-122"/>
              </a:rPr>
              <a:t>我們一般的計算机來到這裡已經不能顯示結果了</a:t>
            </a:r>
            <a:r>
              <a:rPr lang="en-US" altLang="zh-TW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FangSong" pitchFamily="49" charset="-122"/>
                <a:ea typeface="FangSong" pitchFamily="49" charset="-122"/>
              </a:rPr>
              <a:t>, </a:t>
            </a:r>
            <a:endParaRPr lang="en-CA" altLang="zh-TW" sz="2800" b="1" dirty="0" smtClean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FangSong" pitchFamily="49" charset="-122"/>
              <a:ea typeface="FangSong" pitchFamily="49" charset="-122"/>
            </a:endParaRPr>
          </a:p>
          <a:p>
            <a:pPr fontAlgn="auto"/>
            <a:r>
              <a:rPr lang="zh-TW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FangSong" pitchFamily="49" charset="-122"/>
                <a:ea typeface="FangSong" pitchFamily="49" charset="-122"/>
              </a:rPr>
              <a:t>是否就不能再計算呢 </a:t>
            </a:r>
            <a:r>
              <a:rPr lang="en-US" altLang="zh-TW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FangSong" pitchFamily="49" charset="-122"/>
                <a:ea typeface="FangSong" pitchFamily="49" charset="-122"/>
              </a:rPr>
              <a:t>?</a:t>
            </a:r>
            <a:endParaRPr lang="en-CA" altLang="zh-TW" sz="2800" b="1" dirty="0" smtClean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FangSong" pitchFamily="49" charset="-122"/>
              <a:ea typeface="FangSong" pitchFamily="49" charset="-122"/>
            </a:endParaRPr>
          </a:p>
          <a:p>
            <a:pPr fontAlgn="auto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千萬嘅平方</a:t>
            </a:r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宋体"/>
                <a:cs typeface="Arial Unicode MS" pitchFamily="34" charset="-128"/>
              </a:rPr>
              <a:t>10,000,000</a:t>
            </a:r>
            <a:r>
              <a:rPr lang="en-US" altLang="zh-TW" sz="24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宋体"/>
                <a:cs typeface="Arial Unicode MS" pitchFamily="34" charset="-128"/>
              </a:rPr>
              <a:t>2</a:t>
            </a:r>
            <a:r>
              <a:rPr lang="zh-TW" altLang="en-US" sz="24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宋体"/>
                <a:cs typeface="Arial Unicode MS" pitchFamily="34" charset="-128"/>
              </a:rPr>
              <a:t> </a:t>
            </a:r>
            <a:endParaRPr lang="en-US" altLang="zh-TW" sz="24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宋体"/>
              <a:cs typeface="Arial Unicode MS" pitchFamily="34" charset="-128"/>
            </a:endParaRPr>
          </a:p>
          <a:p>
            <a:pPr fontAlgn="auto"/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=10,000,000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10,000,000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=100,000,000,000,000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zh-TW" altLang="en-US" sz="2400" dirty="0" smtClean="0">
                <a:latin typeface="楷体" pitchFamily="49" charset="-122"/>
                <a:ea typeface="楷体" pitchFamily="49" charset="-122"/>
              </a:rPr>
              <a:t>百萬億）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宋体"/>
              <a:cs typeface="Arial Unicode MS" pitchFamily="34" charset="-128"/>
            </a:endParaRPr>
          </a:p>
          <a:p>
            <a:r>
              <a:rPr lang="zh-TW" altLang="en-US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我們通常會用</a:t>
            </a:r>
            <a:r>
              <a:rPr lang="en-CA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10</a:t>
            </a:r>
            <a:r>
              <a:rPr lang="en-US" altLang="zh-TW" sz="2400" b="1" baseline="30000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2</a:t>
            </a:r>
            <a:r>
              <a:rPr lang="zh-TW" altLang="en-US" sz="2400" b="1" baseline="30000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 “</a:t>
            </a:r>
            <a:r>
              <a:rPr lang="zh-TW" altLang="en-US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十嘅平方”表達面積</a:t>
            </a:r>
            <a:r>
              <a:rPr lang="en-US" altLang="zh-TW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, </a:t>
            </a:r>
            <a:r>
              <a:rPr lang="zh-TW" altLang="en-US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不會留意它的值是幾多位數</a:t>
            </a:r>
            <a:r>
              <a:rPr lang="en-US" altLang="zh-TW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 </a:t>
            </a:r>
            <a:r>
              <a:rPr lang="zh-TW" altLang="en-US" sz="24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  </a:t>
            </a:r>
            <a:endParaRPr lang="en-CA" sz="2400" b="1" dirty="0"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828800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>Q2:</a:t>
            </a: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>究竟 “無限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>”</a:t>
            </a: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> 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</a:br>
            <a:r>
              <a:rPr lang="zh-TW" altLang="en-US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>   是在那裡决定是無限呢 </a:t>
            </a:r>
            <a:r>
              <a:rPr lang="en-US" altLang="zh-TW" sz="4000" b="1" dirty="0" smtClean="0">
                <a:ln>
                  <a:solidFill>
                    <a:srgbClr val="FFC000"/>
                  </a:solidFill>
                </a:ln>
                <a:latin typeface="FangSong" pitchFamily="49" charset="-122"/>
                <a:ea typeface="FangSong" pitchFamily="49" charset="-122"/>
              </a:rPr>
              <a:t>?</a:t>
            </a:r>
            <a:endParaRPr lang="en-CA" sz="4000" b="1" dirty="0">
              <a:ln>
                <a:solidFill>
                  <a:srgbClr val="FFC000"/>
                </a:solidFill>
              </a:ln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4800"/>
            <a:ext cx="8596064" cy="2895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從單位名稱</a:t>
            </a:r>
            <a:endParaRPr lang="en-US" altLang="zh-TW" sz="5200" b="1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</a:rPr>
              <a:t>(</a:t>
            </a: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如</a:t>
            </a: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</a:rPr>
              <a:t>:</a:t>
            </a: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千萬嘅平方</a:t>
            </a:r>
            <a:r>
              <a:rPr lang="en-CA" sz="52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10</a:t>
            </a: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,000,000</a:t>
            </a:r>
            <a:r>
              <a:rPr lang="en-US" altLang="zh-TW" sz="5200" b="1" baseline="30000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2</a:t>
            </a: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 </a:t>
            </a: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)</a:t>
            </a:r>
            <a:endParaRPr lang="en-CA" sz="5200" b="1" dirty="0" smtClean="0">
              <a:latin typeface="FangSong" pitchFamily="49" charset="-122"/>
              <a:ea typeface="FangSong" pitchFamily="49" charset="-122"/>
            </a:endParaRPr>
          </a:p>
          <a:p>
            <a:pPr lvl="0">
              <a:buNone/>
            </a:pP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來推算時</a:t>
            </a: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</a:rPr>
              <a:t>,</a:t>
            </a: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數值之單位</a:t>
            </a:r>
            <a:endParaRPr lang="en-US" altLang="zh-TW" sz="5200" b="1" dirty="0" smtClean="0">
              <a:latin typeface="FangSong" pitchFamily="49" charset="-122"/>
              <a:ea typeface="FangSong" pitchFamily="49" charset="-122"/>
            </a:endParaRPr>
          </a:p>
          <a:p>
            <a:pPr lvl="0">
              <a:buNone/>
            </a:pP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</a:rPr>
              <a:t>(100,000,000,000,000)</a:t>
            </a:r>
            <a:endParaRPr lang="en-CA" sz="5200" b="1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擴展得更快。從</a:t>
            </a: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</a:rPr>
              <a:t>8</a:t>
            </a: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位數擴展到</a:t>
            </a:r>
            <a:r>
              <a:rPr lang="en-US" altLang="zh-TW" sz="5200" b="1" dirty="0" smtClean="0">
                <a:latin typeface="FangSong" pitchFamily="49" charset="-122"/>
                <a:ea typeface="FangSong" pitchFamily="49" charset="-122"/>
              </a:rPr>
              <a:t>15</a:t>
            </a:r>
            <a:r>
              <a:rPr lang="zh-TW" altLang="en-US" sz="5200" b="1" dirty="0" smtClean="0">
                <a:latin typeface="FangSong" pitchFamily="49" charset="-122"/>
                <a:ea typeface="FangSong" pitchFamily="49" charset="-122"/>
              </a:rPr>
              <a:t>位數。</a:t>
            </a:r>
            <a:endParaRPr lang="en-US" altLang="zh-TW" sz="5200" b="1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429000"/>
            <a:ext cx="7272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我們須要這麼大的運算嗎</a:t>
            </a:r>
            <a:r>
              <a:rPr lang="en-US" altLang="zh-TW" sz="4000" b="1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? 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單位名稱還有意義嗎</a:t>
            </a:r>
            <a:r>
              <a:rPr lang="en-US" altLang="zh-TW" sz="4000" b="1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?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這麼多的「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」和數字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 在表達甚麼呢 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?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TW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TW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在加「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」和數數字時，我們在那裡開始覺得不知怎樣數下去！在那裡開始覺得煩厭！那裡開始不想再聽下去！ 那一個點就是我們「心量」的飽和點，我們心中的「無限」由此而生，但並不代表真正的「無限」，而是我們的「心量」只能容納這麼多而巳。</a:t>
            </a:r>
            <a:endParaRPr lang="en-US" altLang="zh-TW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當我們剛接觸一些人、事、物時，看似簡單、容易、熟識的時候，我們會很容易就接受、輔和和認同 。但碰到復雜、困難和不熟識的時候，我們會很容易就産生抗拒感，從而作出逃避、反駁和爭議。這就是我們的「心量」到達了一個極限，不能接受更多的東西。</a:t>
            </a:r>
            <a:endParaRPr lang="en-CA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524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剛才我們因為不肯定它的數字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單位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名稱時，而産生問題，使我們不能繼續，</a:t>
            </a:r>
            <a:endParaRPr lang="en-US" altLang="zh-TW" sz="2800" b="1" dirty="0" smtClean="0">
              <a:latin typeface="楷体" pitchFamily="49" charset="-122"/>
              <a:ea typeface="楷体" pitchFamily="49" charset="-122"/>
              <a:cs typeface="Arial" charset="0"/>
            </a:endParaRPr>
          </a:p>
          <a:p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但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早在二千五百多年前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, 《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華嚴經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》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卷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65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入法界品第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39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之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6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中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,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講述自在主菩薩教善財童子算法時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, 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已有以下之經文</a:t>
            </a:r>
            <a:endParaRPr lang="en-CA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514600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《</a:t>
            </a:r>
            <a:r>
              <a:rPr lang="zh-TW" altLang="en-US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華嚴經</a:t>
            </a:r>
            <a:r>
              <a:rPr lang="en-US" altLang="zh-TW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》</a:t>
            </a:r>
            <a:r>
              <a:rPr lang="zh-TW" altLang="en-US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>卷六十五入法界品第卅九之六</a:t>
            </a:r>
            <a:endParaRPr lang="en-US" altLang="zh-TW" sz="32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FangSong" pitchFamily="49" charset="-122"/>
              <a:ea typeface="FangSong" pitchFamily="49" charset="-122"/>
              <a:cs typeface="Arial Unicode MS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TW" b="1" dirty="0" smtClean="0">
              <a:latin typeface="FangSong" pitchFamily="49" charset="-122"/>
              <a:ea typeface="FangSong" pitchFamily="49" charset="-122"/>
              <a:cs typeface="Arial Unicode MS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我亦能知菩薩算法。所謂：</a:t>
            </a:r>
            <a:endParaRPr lang="en-US" altLang="zh-TW" sz="2400" dirty="0" smtClean="0">
              <a:solidFill>
                <a:srgbClr val="000000"/>
              </a:solidFill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一百洛叉為一俱胝，</a:t>
            </a:r>
            <a:endParaRPr lang="zh-TW" altLang="en-C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俱胝俱胝為一阿庾</a:t>
            </a:r>
            <a:r>
              <a:rPr lang="en-US" altLang="zh-TW" sz="16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(</a:t>
            </a:r>
            <a:r>
              <a:rPr lang="zh-TW" altLang="en-US" sz="16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音雨</a:t>
            </a:r>
            <a:r>
              <a:rPr lang="en-US" altLang="zh-TW" sz="16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)</a:t>
            </a: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多，</a:t>
            </a:r>
            <a:endParaRPr lang="zh-TW" altLang="en-C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阿庾多阿庾多為一那由他，那由他那由他為一頻婆羅，</a:t>
            </a:r>
            <a:endParaRPr lang="zh-TW" altLang="en-C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頻婆羅頻婆羅為一矜羯羅；</a:t>
            </a:r>
            <a:r>
              <a:rPr lang="zh-TW" altLang="en-CA" sz="24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廣說乃至</a:t>
            </a: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，</a:t>
            </a:r>
            <a:endParaRPr lang="zh-TW" altLang="en-C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優缽羅優缽羅為一波頭摩，波頭摩波頭摩為一僧祇，</a:t>
            </a:r>
            <a:endParaRPr lang="zh-TW" altLang="en-C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僧祇僧祇為一趣，趣趣為一諭，</a:t>
            </a:r>
            <a:endParaRPr lang="zh-TW" altLang="en-C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CA" sz="24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諭諭為一無數，無數無數為一無數轉，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381000"/>
            <a:ext cx="8534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zh-TW" alt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無數轉無數轉為一無量，無量無量為一無量轉，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無量轉無量轉為一無邊，無邊無邊為一無邊轉，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無邊轉無邊轉為一無等，無等無等為一無等轉，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無等轉無等轉為一不可數，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不可數不可數為一不可數轉，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不可數轉不可數轉為一不可稱，不可稱不可稱為一不可稱轉，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不可稱轉不可稱轉為一不可思，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不可思不可思為一不可思轉，不可思轉不可思轉為一不可量，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不可量不可量為一不可量轉，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不可量轉不可量轉為一不可說，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不可說不可說為一不可說轉，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不可說轉不可說轉為一不可說不可說，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此又不可說不可說為一不可說不可說轉。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　「善男子！我以此菩薩算法，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算無量由旬廣大沙聚，悉知其內顆粒多少</a:t>
            </a:r>
            <a:r>
              <a:rPr kumimoji="0" lang="zh-TW" altLang="en-C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 pitchFamily="18" charset="-120"/>
                <a:cs typeface="PMingLiU" pitchFamily="18" charset="-120"/>
              </a:rPr>
              <a:t>；</a:t>
            </a:r>
            <a:endParaRPr kumimoji="0" lang="zh-TW" alt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301006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altLang="zh-TW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zh-TW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CA" sz="28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  <a:t/>
            </a:r>
            <a:br>
              <a:rPr lang="en-CA" sz="2800" b="1" dirty="0" smtClean="0">
                <a:latin typeface="FangSong" pitchFamily="49" charset="-122"/>
                <a:ea typeface="FangSong" pitchFamily="49" charset="-122"/>
                <a:cs typeface="Arial Unicode MS" pitchFamily="34" charset="-128"/>
              </a:rPr>
            </a:br>
            <a:endParaRPr lang="en-CA" sz="2800" b="1" dirty="0">
              <a:latin typeface="FangSong" pitchFamily="49" charset="-122"/>
              <a:ea typeface="FangSong" pitchFamily="49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1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852"/>
                <a:gridCol w="3975653"/>
                <a:gridCol w="3021495"/>
              </a:tblGrid>
              <a:tr h="4134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位數字</a:t>
                      </a:r>
                      <a:endParaRPr lang="en-CA" sz="20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算法</a:t>
                      </a:r>
                      <a:endParaRPr lang="en-CA" sz="2000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單位名稱</a:t>
                      </a:r>
                      <a:endParaRPr lang="en-CA" sz="2000" dirty="0" smtClean="0"/>
                    </a:p>
                  </a:txBody>
                  <a:tcPr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en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10,000,000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百洛义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又名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俱胝 </a:t>
                      </a:r>
                      <a:r>
                        <a:rPr kumimoji="0" lang="fi-F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koti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俱胝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俱胝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阿庾多 </a:t>
                      </a:r>
                      <a:r>
                        <a:rPr kumimoji="0" lang="en-C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ayuta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阿庾多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阿庾多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那由他 </a:t>
                      </a:r>
                      <a:r>
                        <a:rPr kumimoji="0" lang="en-C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niyuta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那由他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那由他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頻婆羅 </a:t>
                      </a:r>
                      <a:r>
                        <a:rPr kumimoji="0" lang="en-C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bimbara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113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頻婆羅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頻婆羅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矜羯羅 </a:t>
                      </a:r>
                      <a:r>
                        <a:rPr kumimoji="0" lang="en-C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kinkara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225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449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897</a:t>
                      </a:r>
                      <a:endParaRPr kumimoji="0" lang="en-CA" altLang="zh-CN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793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585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x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……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anchor="ctr" horzOverflow="overflow"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優鉢羅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優鉢羅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sima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波頭摩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337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波頭摩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波頭摩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僧祇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7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673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僧祇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僧祇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趣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0px-Hubble_ultra_deep_field_high_rez_ed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09600"/>
            <a:ext cx="7924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無限 </a:t>
            </a:r>
            <a:r>
              <a:rPr lang="en-US" altLang="zh-TW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CA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Infinite</a:t>
            </a:r>
            <a:r>
              <a:rPr lang="en-US" altLang="zh-TW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的定義 </a:t>
            </a:r>
            <a:r>
              <a:rPr lang="en-US" altLang="zh-TW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–</a:t>
            </a:r>
          </a:p>
          <a:p>
            <a:endParaRPr lang="en-CA" sz="480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4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無邊際或不能量度的</a:t>
            </a:r>
            <a:r>
              <a:rPr lang="en-US" altLang="zh-TW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HK" alt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極度地</a:t>
            </a:r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廣大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endParaRPr lang="en-CA" sz="4000" dirty="0">
              <a:solidFill>
                <a:srgbClr val="FF0000"/>
              </a:solidFill>
            </a:endParaRPr>
          </a:p>
        </p:txBody>
      </p:sp>
      <p:pic>
        <p:nvPicPr>
          <p:cNvPr id="4" name="Picture 4" descr="infinit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44900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2"/>
          <a:ext cx="9144000" cy="665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196"/>
                <a:gridCol w="5577477"/>
                <a:gridCol w="1806327"/>
              </a:tblGrid>
              <a:tr h="4416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位數字</a:t>
                      </a:r>
                      <a:endParaRPr lang="en-CA" sz="20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算法</a:t>
                      </a:r>
                      <a:endParaRPr lang="en-CA" sz="2000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單位名稱</a:t>
                      </a:r>
                      <a:endParaRPr lang="en-CA" sz="2000" dirty="0" smtClean="0"/>
                    </a:p>
                  </a:txBody>
                  <a:tcPr horzOverflow="overflow"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345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趣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趣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喻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114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689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喻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喻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無數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229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377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無數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無數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無數轉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(</a:t>
                      </a:r>
                      <a:r>
                        <a:rPr lang="en-US" altLang="zh-TW" sz="1800" b="1" dirty="0" smtClean="0">
                          <a:latin typeface="FangSong" pitchFamily="49" charset="-122"/>
                          <a:ea typeface="FangSong" pitchFamily="49" charset="-122"/>
                        </a:rPr>
                        <a:t>2</a:t>
                      </a:r>
                      <a:r>
                        <a:rPr lang="zh-TW" altLang="en-US" sz="1800" b="1" dirty="0" smtClean="0">
                          <a:latin typeface="FangSong" pitchFamily="49" charset="-122"/>
                          <a:ea typeface="FangSong" pitchFamily="49" charset="-122"/>
                        </a:rPr>
                        <a:t>次方</a:t>
                      </a:r>
                      <a:r>
                        <a:rPr lang="en-US" altLang="zh-TW" sz="1800" b="1" dirty="0" smtClean="0">
                          <a:latin typeface="FangSong" pitchFamily="49" charset="-122"/>
                          <a:ea typeface="FangSong" pitchFamily="49" charset="-122"/>
                        </a:rPr>
                        <a:t>)</a:t>
                      </a:r>
                      <a:endParaRPr kumimoji="0" lang="en-CA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458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753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無數轉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無數轉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無量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917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505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無量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無量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無量轉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835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009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無量轉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無量轉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無邊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3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670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017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無邊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無邊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無邊轉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7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340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033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無邊轉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無邊轉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14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680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065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無等轉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29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360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129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無等轉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無等轉</a:t>
                      </a:r>
                      <a:endParaRPr kumimoji="0" lang="en-CA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不可數</a:t>
                      </a:r>
                    </a:p>
                  </a:txBody>
                  <a:tcPr marL="7620" marR="7620" marT="7620" marB="0" anchor="b"/>
                </a:tc>
              </a:tr>
              <a:tr h="42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58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720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257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不可數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不可數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不可數轉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41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117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440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513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不可數轉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不可數轉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不可稱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41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234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881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不可稱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 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不可稱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不可稱轉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" y="1"/>
          <a:ext cx="9144000" cy="676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/>
                <a:gridCol w="4572000"/>
                <a:gridCol w="2438399"/>
              </a:tblGrid>
              <a:tr h="419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位數字</a:t>
                      </a:r>
                      <a:endParaRPr lang="en-CA" sz="20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算法</a:t>
                      </a:r>
                      <a:endParaRPr lang="en-CA" sz="2000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單位名稱</a:t>
                      </a:r>
                      <a:endParaRPr lang="en-CA" sz="2000" dirty="0" smtClean="0"/>
                    </a:p>
                  </a:txBody>
                  <a:tcPr horzOverflow="overflow"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469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762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049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不可稱轉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unequalled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不可稱轉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unequalled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不可思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939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524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097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不可思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不可思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不可思轉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879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048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193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不可思轉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不可思轉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不可量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 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4652297985247205555163324710981206017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不可量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不可量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 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不可量轉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9304595970494411110326649421962412033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不可量轉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不可量轉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18609191940988822220653298843924824065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unspeakable</a:t>
                      </a:r>
                      <a:endParaRPr kumimoji="0" lang="en-CA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不可說轉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372183838819776444413065976878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9648129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zh-HK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不可說轉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TW" sz="12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TW" sz="12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TW" sz="12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TW" sz="12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不可說不可說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unspeakably 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9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74436767763955288882613195375699296257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不可說不可說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unspeakably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 </a:t>
                      </a: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x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 不可說不可說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unspeakably 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 </a:t>
                      </a:r>
                      <a:endParaRPr kumimoji="0" lang="en-CA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FangSong" pitchFamily="49" charset="-122"/>
                          <a:cs typeface="Arial Unicode MS" pitchFamily="34" charset="-128"/>
                        </a:rPr>
                        <a:t>不可說不可說轉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untold</a:t>
                      </a:r>
                      <a:endParaRPr kumimoji="0" lang="en-CA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gSong" pitchFamily="49" charset="-122"/>
                        <a:ea typeface="FangSong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676400"/>
            <a:ext cx="8153400" cy="280076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Q3:</a:t>
            </a:r>
          </a:p>
          <a:p>
            <a:r>
              <a:rPr lang="zh-TW" altLang="en-US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到“不可說不可說轉”還有嗎 </a:t>
            </a:r>
            <a:r>
              <a:rPr lang="en-US" altLang="zh-TW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</a:p>
          <a:p>
            <a:r>
              <a:rPr lang="zh-TW" altLang="en-US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這些單位名稱是可以用來數恆河的沙用的</a:t>
            </a:r>
            <a:r>
              <a:rPr lang="en-US" altLang="zh-TW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你可以去數沙嗎 </a:t>
            </a:r>
            <a:r>
              <a:rPr lang="en-US" altLang="zh-TW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  <a:endParaRPr lang="en-CA" altLang="zh-TW" sz="4400" b="1" dirty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"I myself know enlightening beings' method of reckoning, which goes </a:t>
            </a:r>
            <a:b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like this: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hundred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hundred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thousand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koti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koti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ayuta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anayuta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niyuta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niyuta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bimbara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bimbara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akinkara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kinkara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agara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agara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pravara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pravarasquared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mapara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mapara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tapara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tapara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sima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asima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yama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yama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nema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nema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avaga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  <a:b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avaga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mrgava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mrgava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viraga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FangSong" pitchFamily="49" charset="-122"/>
                <a:ea typeface="FangSong" pitchFamily="49" charset="-122"/>
              </a:rPr>
              <a:t>而英文版列出得更詳細；</a:t>
            </a:r>
            <a:endParaRPr lang="en-CA" sz="4000" b="1" dirty="0"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viraga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vigava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vigava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samkrama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samkrama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vibhaja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vibhaja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vijangha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vijangha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vishoda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vishoda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vivaha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vivaha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vibhakta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vibhakta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vikhata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vikhata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ilana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ilana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thavana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thavana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viparya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viparya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samaya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samaya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viturna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viturna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hetura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hetura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vicara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vicara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vyavasta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  <a:endParaRPr lang="en-CA" dirty="0" smtClean="0"/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vyavastasquared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abhyudgata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abhyudgata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vishishta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vishishta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nilamba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nilamba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harita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harita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vikshoba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vikshoba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halita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halita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hari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hari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aloka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aloka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drshvanta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drshvanta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hetuna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hetuna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ela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ela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dumela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dumela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kshemu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kshemu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eluda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eluda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bhaluda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bhaluda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samata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samata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visada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pramatra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pramatra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bhramantra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bhramantra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nahimantra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nahimantra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vimantra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a-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paramantra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paramantra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shivamantra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shivamantra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nelu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sarada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sarada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bherudu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bherudu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kheludu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kheludu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maludu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maludu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samalu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samalu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athava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athava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kamala;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kamala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agava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agava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ataru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ataru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helura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helura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mirahu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mirahu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carana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carana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dhana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dhana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pramada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pramada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nigama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nigama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upavarta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upavarta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nirdesha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nirdesha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akshaya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akshaya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</a:t>
            </a:r>
            <a:r>
              <a:rPr lang="zh-TW" altLang="en-US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sambhuta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sambhuta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mamama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mamama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avada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utpala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utpala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padma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padma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sankhya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sankhya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gati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gati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upama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upama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aupamya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aupamya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squared is incalculable;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incalculable to the fourth power is measureless;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6868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measureless to the fourth power is bound- less;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 boundless to the fourth power is incomparable;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incomparable to the fourth power is uncountable;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uncountable to the fourth power is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une-qualed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unequaled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to the fourth power is inconceivable;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inconceivable to the fourth power is immeasurable;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immeasureable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to the fourth power is unspeakable;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 unspeakable to the fourth power is unspeakably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unspeaka-ble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</a:p>
          <a:p>
            <a:pPr algn="ctr"/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and unspeakably unspeakable squared is untold.</a:t>
            </a:r>
            <a:r>
              <a:rPr lang="en-US" altLang="zh-TW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”</a:t>
            </a:r>
            <a:endParaRPr lang="en-GB" dirty="0" smtClean="0">
              <a:solidFill>
                <a:srgbClr val="0E0A02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/>
            <a:endParaRPr lang="en-GB" dirty="0" smtClean="0">
              <a:solidFill>
                <a:srgbClr val="0E0A02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unted out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gra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 s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nd in the mil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id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ass of sa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nd before </a:t>
            </a:r>
            <a:b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hi</a:t>
            </a:r>
            <a:r>
              <a:rPr lang="en-GB" dirty="0" err="1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t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llin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how 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y gra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nd there wer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e, 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nd ho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y 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un</a:t>
            </a:r>
            <a:r>
              <a:rPr lang="en-GB" dirty="0" err="1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</a:t>
            </a: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peaka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</a:t>
            </a:r>
            <a:b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GB" dirty="0" err="1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bl</a:t>
            </a:r>
            <a:r>
              <a:rPr lang="en-GB" dirty="0" err="1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numbers of grain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of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nd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w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ere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then, 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av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dic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 this by </a:t>
            </a:r>
            <a:b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ese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conventions of enumer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n, he said, "This countin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ev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ice serves </a:t>
            </a:r>
            <a:b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nli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htening beings for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ucc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ess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ion of worlds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;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by thi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thod of countin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they count the multitud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of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orlds in the ten dir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e_Co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28194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417638"/>
          </a:xfrm>
        </p:spPr>
        <p:txBody>
          <a:bodyPr>
            <a:noAutofit/>
          </a:bodyPr>
          <a:lstStyle/>
          <a:p>
            <a:pPr algn="l"/>
            <a:r>
              <a:rPr lang="en-US" altLang="zh-TW" sz="3200" dirty="0" smtClean="0">
                <a:solidFill>
                  <a:srgbClr val="FF0000"/>
                </a:solidFill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endParaRPr lang="en-CA" sz="4000" b="1" dirty="0"/>
          </a:p>
        </p:txBody>
      </p:sp>
      <p:pic>
        <p:nvPicPr>
          <p:cNvPr id="4" name="Content Placeholder 3" descr="infan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38862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3048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我們從小就開始學習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</a:p>
          <a:p>
            <a:endParaRPr lang="en-US" altLang="zh-TW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由簡單的 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開始</a:t>
            </a:r>
            <a:endParaRPr lang="en-CA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CA" sz="3600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6" name="Picture 5" descr="girl-coun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2400"/>
            <a:ext cx="2538817" cy="30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839200" cy="6858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52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method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 counting serves enli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ht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in indicatin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wo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ld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the ten dir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ctions in an ord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rl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y co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ntinuum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 By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this method of c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untin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g, 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nli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htenin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ei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count the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of the worlds in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 di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ns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ca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se of indication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 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mes of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orld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s,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sa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way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this 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 of countin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se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ves 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nli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ht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bein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gs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indi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ca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tin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 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 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ccess</a:t>
            </a:r>
            <a:r>
              <a:rPr lang="en-GB" dirty="0" smtClean="0">
                <a:solidFill>
                  <a:srgbClr val="0E0A02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ion</a:t>
            </a:r>
            <a:r>
              <a:rPr lang="en-GB" dirty="0" smtClean="0">
                <a:solidFill>
                  <a:srgbClr val="29251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of 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mes of 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ons, </a:t>
            </a:r>
            <a:r>
              <a:rPr lang="en-GB" dirty="0" err="1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buddh</a:t>
            </a:r>
            <a:r>
              <a:rPr lang="en-GB" dirty="0" err="1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err="1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doctrines, s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nt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ie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nt b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gs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ction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s, a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nd i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eed ev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erything in the ten di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ection</a:t>
            </a:r>
            <a:r>
              <a:rPr lang="en-GB" dirty="0" smtClean="0">
                <a:solidFill>
                  <a:srgbClr val="2D281E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</a:t>
            </a:r>
            <a:r>
              <a:rPr lang="en-GB" dirty="0" smtClean="0">
                <a:solidFill>
                  <a:srgbClr val="120D04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 </a:t>
            </a:r>
            <a:endParaRPr lang="en-GB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77" name="Group 45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10,000,000 = 10 million = 1 koti 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koti x koti = ayuta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en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ayuta x ayuta= niyuta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niyuta x niyuta = bimbara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bimbara x bimbara = kinkara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113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kinkara x kinkara = agara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225</a:t>
                      </a:r>
                      <a:endParaRPr kumimoji="0" lang="en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agara x agara = pravara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449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pravara x pravara = mapara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897</a:t>
                      </a:r>
                      <a:endParaRPr kumimoji="0" lang="en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6" name="Group 44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mapara x mapara = tapara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1793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tapara x tapara = sima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3585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sima x sima = yama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7169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yama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yama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nema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14337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nema x nema = avaga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28673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avaga x avaga = mrgava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57345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mrgava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mrgava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viraga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114689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viraga x viraga = vigava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229377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5" name="Group 45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vigava x vigava = samkrama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458753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samkrama x samkrama = visara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917505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visara x visara = vibhaja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1835009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22500" algn="l"/>
                        </a:tabLst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vibhaja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vibhaja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 =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vijangha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 	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3670017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vijangha x vijangha = vishoda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7340033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vishoda x vishoda = vivaha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14680065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vivaha x vivaha = vibhakta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29360129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vibhkata x vibhakta = vikhata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/>
                        <a:cs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/>
                          <a:cs typeface="Arial Unicode MS" pitchFamily="34" charset="-128"/>
                        </a:rPr>
                        <a:t>58720257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0" name="Group 46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vikhata x vikhata = ilana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117440513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ilana x ilana = avana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234881025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avana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avana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thavana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469762049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thavana x thavana = viparya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939524097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viparya x viparya = samaya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1879048193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samaya x samaya = viturna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3758096385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viturna x viturna = hetura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7516192769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hetura x hetura = vicara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15032385537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72" name="Group 44"/>
          <p:cNvGraphicFramePr>
            <a:graphicFrameLocks noGrp="1"/>
          </p:cNvGraphicFramePr>
          <p:nvPr/>
        </p:nvGraphicFramePr>
        <p:xfrm>
          <a:off x="1" y="4"/>
          <a:ext cx="9143998" cy="6857998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vicara x vicara = vyavasta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30064771073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vyavasta x vyavasta = abhyundgata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60129542145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abhyudgata x abhyudgata = vishishta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120259084289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vishishta x vishishta = nilamba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240518168577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nilamba x nilamba = harita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481036337153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harita x harita = vikshoba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962072674305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vikshoba x vikshoba = halita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1924145348609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halita x halita = hari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3848290697217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hari x hari = aloka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7696581394433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aloka x aloka = drshvanta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15393162788865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drshvanta x drshvanta = hetuna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30786325577729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hetuna x hetuna = ela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61572651155457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ela x ela = dumela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123145302310913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dumela x dumela = kshemu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246290604621825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kshemu x kshemu = eluda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492581209243649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eluda x eluda = bhaluda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985162418487297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21" name="Group 45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bhaluda x bhaluda = samata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1970324836974593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samata x samata = visada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3940649673949185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visada x visada = pramatra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7881299347898369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pramatra x pramatra = amantra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15762598695796737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amantra x amantra = bhramantra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31525197391593473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bhramatra x bhramantra =gamantra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63050394783186945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gamantra x gamantra = namantra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126100789566373889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namantra x namantra = nahimantra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252201579132747777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8" name="Group 44"/>
          <p:cNvGraphicFramePr>
            <a:graphicFrameLocks noGrp="1"/>
          </p:cNvGraphicFramePr>
          <p:nvPr/>
        </p:nvGraphicFramePr>
        <p:xfrm>
          <a:off x="1" y="4"/>
          <a:ext cx="9143998" cy="6857998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nahimantra x nahimantra = vimantra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504403158265495553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vimantra x vimantra = paramantra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1008806316530991105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paramantra x paramantra = shivamantra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2017612633061982209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shivamantra x shivamantra = delu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4035225266123964417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delu x delu = velu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8070450532247928833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velu x velu = gelu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16140901064495857665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gelu x gelu = khelu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32281802128991715329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khelu x khelu = nelu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64563604257983430657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92" name="Group 44"/>
          <p:cNvGraphicFramePr>
            <a:graphicFrameLocks noGrp="1"/>
          </p:cNvGraphicFramePr>
          <p:nvPr/>
        </p:nvGraphicFramePr>
        <p:xfrm>
          <a:off x="1" y="-1"/>
          <a:ext cx="9143998" cy="6858000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nelu x nelu = bhelu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129127208515966861313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bhelu x bhelu = kelu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258254417031933722625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kelu x kelu = selu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516508834063867445249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selu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selu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pelu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1033017668127734890497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pelu x pelu = melu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2066035336255469780993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melu x melu = sarada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4132070672510939561985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sarada x sarada = bherudu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8264141345021879123969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bherudu x bherudu = kheludu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16528282690043758247937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igh m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267200" cy="32168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191000" cy="9906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到復雜的計算程式</a:t>
            </a:r>
            <a:endParaRPr lang="en-CA" sz="36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6" descr="math-clas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29718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從而產生“有限”和“無限”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而定義是我們「</a:t>
            </a:r>
            <a:r>
              <a:rPr lang="zh-TW" altLang="en-US" sz="36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人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」去定義的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究竟是否如此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?</a:t>
            </a:r>
            <a:endParaRPr lang="en-CA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16" name="Group 44"/>
          <p:cNvGraphicFramePr>
            <a:graphicFrameLocks noGrp="1"/>
          </p:cNvGraphicFramePr>
          <p:nvPr/>
        </p:nvGraphicFramePr>
        <p:xfrm>
          <a:off x="1" y="4"/>
          <a:ext cx="9143998" cy="6857994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4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kheludu x kheludu = maludu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33056565380087516495873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maludu x maludu = samalu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66113130760175032991745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samalu x samalu = athava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132226261520350065983489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athava x athava = kamala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264452523040700131966977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kamala x kamala = agava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528905046081400263933953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agava x agava = ataru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1057810092162800527867905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ataru x ataru = helura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2115620184325601055735809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helura x helura =mirahu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4231240368651202111471617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40" name="Group 44"/>
          <p:cNvGraphicFramePr>
            <a:graphicFrameLocks noGrp="1"/>
          </p:cNvGraphicFramePr>
          <p:nvPr/>
        </p:nvGraphicFramePr>
        <p:xfrm>
          <a:off x="1" y="2"/>
          <a:ext cx="9143998" cy="6857996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mirahu x mirahu = carana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8462480737302404222943233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carana x carana = dhana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16924961474604808445886465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dhana x dhana = pramada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33849922949209616891772929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pramada x pramada = nigama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67699845898419233783545857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nigama x nigama = upavarta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135399691796838467567091713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upavarta x upavarta = nirdesha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270799383593676935134183425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nirdesha x nirdesha = akshaya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541598767187353870268366849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akshaya x akshaya = sambhuta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1083197534374707740536733697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4" name="Group 44"/>
          <p:cNvGraphicFramePr>
            <a:graphicFrameLocks noGrp="1"/>
          </p:cNvGraphicFramePr>
          <p:nvPr/>
        </p:nvGraphicFramePr>
        <p:xfrm>
          <a:off x="1" y="2"/>
          <a:ext cx="9143998" cy="6857996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sambhuta x sambhuta = mamama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2166395068749415481073467393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mamama x mamama = avada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4332790137498830962146934785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avada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avada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utpala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8665580274997661924293869569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utpala x utpala = padma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17331160549995323848587739137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padma x padma = sankhya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34662321099990647697175478273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sankhya x sankhya = gati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69324642199981295394350956545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gati x gati = upama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138649284399962590788701913089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upama x upama = aupamya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277298568799925181577403826177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64" name="Group 44"/>
          <p:cNvGraphicFramePr>
            <a:graphicFrameLocks noGrp="1"/>
          </p:cNvGraphicFramePr>
          <p:nvPr/>
        </p:nvGraphicFramePr>
        <p:xfrm>
          <a:off x="1" y="2"/>
          <a:ext cx="9143998" cy="6857996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aupamya x aupamya = incalculable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554597137599850363154807652353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incalculable x incalculable  = incalculable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1109194275199700726309615304705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incalculable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incalculable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incalculable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2218388550399401452619230609409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incalculable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= measureless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4436777100798802905238461218817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measureless x measureless =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measureless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8873554201597605810476922437633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measureless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measureless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= measureless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17747108403195211620953844875265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measureless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boundless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35494216806390423241907689750529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boundless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boundless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1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boundless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70988433612780846483815379501057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89" name="Group 45"/>
          <p:cNvGraphicFramePr>
            <a:graphicFrameLocks noGrp="1"/>
          </p:cNvGraphicFramePr>
          <p:nvPr/>
        </p:nvGraphicFramePr>
        <p:xfrm>
          <a:off x="1" y="2"/>
          <a:ext cx="9143998" cy="6857996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boundless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2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boundless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2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= boundless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4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141976867225561692967630759002113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boundless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incomparable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283953734451123385935261518004225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incomparable x incomparable= incomparable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567907468902246771870523036008449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incomparable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incomparable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incomparable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1135814937804493543741046072016897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incomparable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uncountable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2271629875608987087482092144033793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uncountable x uncountable = uncountable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4543259751217974174964184288067585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uncountable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uncountable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uncountable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9086519502435948349928368576135169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uncountable 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unequalled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18173039004871896699856737152270337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2" name="Group 44"/>
          <p:cNvGraphicFramePr>
            <a:graphicFrameLocks noGrp="1"/>
          </p:cNvGraphicFramePr>
          <p:nvPr/>
        </p:nvGraphicFramePr>
        <p:xfrm>
          <a:off x="1" y="2"/>
          <a:ext cx="9143998" cy="6857996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5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unequalled x unequalled = unequalled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36346078009743793399713474304540673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unequalled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unequalled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unequalled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72692156019487586799426948609081345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unequalled 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inconceivable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145384312038975173598853897218162689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 x inconceivable = inconceivable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290768624077950347197707794436325377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inconceivable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inconceivable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581537248155900694395415588872650753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inconceivable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immeasurable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1163074496311801388790831177745301505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 x immeasurable = immeasurable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2326148992623602777581662355490603009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= immeasurable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4652297985247205555163324710981206017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56" name="Group 40"/>
          <p:cNvGraphicFramePr>
            <a:graphicFrameLocks noGrp="1"/>
          </p:cNvGraphicFramePr>
          <p:nvPr/>
        </p:nvGraphicFramePr>
        <p:xfrm>
          <a:off x="1" y="0"/>
          <a:ext cx="9143998" cy="4886961"/>
        </p:xfrm>
        <a:graphic>
          <a:graphicData uri="http://schemas.openxmlformats.org/drawingml/2006/table">
            <a:tbl>
              <a:tblPr/>
              <a:tblGrid>
                <a:gridCol w="966264"/>
                <a:gridCol w="4423343"/>
                <a:gridCol w="3754391"/>
              </a:tblGrid>
              <a:tr h="742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Avatamsaka Sūtra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Number of Digits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immeasurable 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unspeakable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9304595970494411110326649421962412033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 x unspeakable = unspeakable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18609191940988822220653298843924824065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x unspeakable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unspeakable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37218383881977644441306597687849648129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unspeakable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= unspeakably unspeakable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37218383881977644441306597687849648129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unspeakably unspeakable x unspeakably unspeakable = untold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74436767763955288882613195375699296257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181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由此可見，版本不同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所展現的就有很大分別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當我們將框架放在文字上時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我們的「心量」亦只在這些數字上</a:t>
            </a:r>
            <a:r>
              <a:rPr lang="en-US" altLang="zh-TW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2800" b="1" dirty="0" smtClean="0">
                <a:latin typeface="楷体" pitchFamily="49" charset="-122"/>
                <a:ea typeface="楷体" pitchFamily="49" charset="-122"/>
              </a:rPr>
              <a:t>不能察覺其他的東西。</a:t>
            </a:r>
            <a:endParaRPr lang="en-CA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在維</a:t>
            </a:r>
            <a:r>
              <a:rPr lang="zh-HK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基百科</a:t>
            </a:r>
            <a:r>
              <a:rPr lang="zh-TW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的網頁</a:t>
            </a:r>
            <a:endParaRPr lang="en-CA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1"/>
            <a:ext cx="7745288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我們可以搜尋這些單位名稱的著解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:</a:t>
            </a:r>
          </a:p>
          <a:p>
            <a:pPr>
              <a:buNone/>
            </a:pP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那由他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: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元代朱世傑的數學書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《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算學啓蒙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》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首次記載了這個名詞。「那由他」是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[[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阿僧祇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]]</a:t>
            </a:r>
          </a:p>
          <a:p>
            <a:pPr>
              <a:buNone/>
            </a:pP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（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10</a:t>
            </a:r>
            <a:r>
              <a:rPr lang="en-US" altLang="zh-TW" sz="2800" b="1" baseline="30000" dirty="0" smtClean="0">
                <a:latin typeface="FangSong" pitchFamily="49" charset="-122"/>
                <a:ea typeface="FangSong" pitchFamily="49" charset="-122"/>
              </a:rPr>
              <a:t>104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）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的萬萬倍 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(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10</a:t>
            </a:r>
            <a:r>
              <a:rPr lang="en-US" altLang="zh-TW" sz="2800" b="1" baseline="30000" dirty="0" smtClean="0">
                <a:latin typeface="FangSong" pitchFamily="49" charset="-122"/>
                <a:ea typeface="FangSong" pitchFamily="49" charset="-122"/>
              </a:rPr>
              <a:t>112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）</a:t>
            </a:r>
            <a:endParaRPr lang="en-CA" altLang="zh-HK" sz="2800" b="1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r>
              <a:rPr lang="zh-HK" altLang="en-US" sz="2800" b="1" dirty="0" smtClean="0">
                <a:latin typeface="FangSong" pitchFamily="49" charset="-122"/>
                <a:ea typeface="FangSong" pitchFamily="49" charset="-122"/>
              </a:rPr>
              <a:t>矜羯羅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: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 </a:t>
            </a:r>
            <a:r>
              <a:rPr lang="en-US" altLang="zh-HK" sz="2800" b="1" dirty="0" smtClean="0">
                <a:latin typeface="FangSong" pitchFamily="49" charset="-122"/>
                <a:ea typeface="FangSong" pitchFamily="49" charset="-122"/>
              </a:rPr>
              <a:t>4</a:t>
            </a:r>
            <a:r>
              <a:rPr lang="en-US" altLang="zh-HK" sz="2800" b="1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||</a:t>
            </a:r>
            <a:r>
              <a:rPr lang="en-US" altLang="zh-HK" sz="2800" b="1" dirty="0" smtClean="0">
                <a:latin typeface="FangSong" pitchFamily="49" charset="-122"/>
                <a:ea typeface="FangSong" pitchFamily="49" charset="-122"/>
              </a:rPr>
              <a:t>10</a:t>
            </a:r>
            <a:r>
              <a:rPr lang="en-CA" altLang="en-US" sz="2800" b="1" baseline="30000" dirty="0" smtClean="0">
                <a:latin typeface="FangSong" pitchFamily="49" charset="-122"/>
                <a:ea typeface="FangSong" pitchFamily="49" charset="-122"/>
              </a:rPr>
              <a:t>112</a:t>
            </a:r>
            <a:endParaRPr lang="en-CA" altLang="en-US" sz="2800" b="1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而這些單位名稱在不同的典藉亦代表不同的數值</a:t>
            </a:r>
            <a:r>
              <a:rPr lang="en-US" altLang="zh-TW" sz="2800" b="1" dirty="0" smtClean="0">
                <a:latin typeface="FangSong" pitchFamily="49" charset="-122"/>
                <a:ea typeface="FangSong" pitchFamily="49" charset="-122"/>
              </a:rPr>
              <a:t>!!</a:t>
            </a:r>
            <a:r>
              <a:rPr lang="zh-TW" altLang="en-US" sz="2800" b="1" dirty="0" smtClean="0">
                <a:latin typeface="FangSong" pitchFamily="49" charset="-122"/>
                <a:ea typeface="FangSong" pitchFamily="49" charset="-122"/>
              </a:rPr>
              <a:t> </a:t>
            </a:r>
            <a:endParaRPr lang="en-US" altLang="zh-TW" sz="2800" b="1" dirty="0" smtClean="0">
              <a:latin typeface="FangSong" pitchFamily="49" charset="-122"/>
              <a:ea typeface="FangSong" pitchFamily="49" charset="-122"/>
            </a:endParaRPr>
          </a:p>
          <a:p>
            <a:pPr>
              <a:buNone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657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載」以上尚有萬進單位「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3" action="ppaction://hlinkfile" tooltip="極"/>
              </a:rPr>
              <a:t>極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」（10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48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）、「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4" action="ppaction://hlinkfile" tooltip="恆河沙"/>
              </a:rPr>
              <a:t>恆河沙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」（10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52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或10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56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）、「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5" action="ppaction://hlinkfile" tooltip="阿僧祇"/>
              </a:rPr>
              <a:t>阿僧祇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」（10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56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或10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64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）、「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6" action="ppaction://hlinkfile" tooltip="那由他"/>
              </a:rPr>
              <a:t>那由他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」（10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60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或10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72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）、「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7" action="ppaction://hlinkfile" tooltip="不可思議"/>
              </a:rPr>
              <a:t>不可思議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」（10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64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或10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80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）、「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8" action="ppaction://hlinkfile" tooltip="無量大數"/>
              </a:rPr>
              <a:t>無量大數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」（10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68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或10</a:t>
            </a:r>
            <a:r>
              <a:rPr lang="en-CA" sz="2400" baseline="30000" dirty="0" smtClean="0">
                <a:latin typeface="楷体" pitchFamily="49" charset="-122"/>
                <a:ea typeface="楷体" pitchFamily="49" charset="-122"/>
              </a:rPr>
              <a:t>88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），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至今已絕少有人使用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CA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 smtClean="0">
                <a:latin typeface="楷体" pitchFamily="49" charset="-122"/>
                <a:ea typeface="楷体" pitchFamily="49" charset="-122"/>
              </a:rPr>
              <a:t>上數、中數、下數</a:t>
            </a:r>
            <a:endParaRPr lang="en-CA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CA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9" action="ppaction://hlinkfile" tooltip="五經算術"/>
              </a:rPr>
              <a:t>五經算術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》：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按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  <a:hlinkClick r:id="rId10" action="ppaction://hlinkfile" tooltip="黃帝"/>
              </a:rPr>
              <a:t>黃帝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為法，數有十等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及其用也，乃有三焉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十等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者，謂「億、兆、京、垓、秭、穰、溝、澗、正、載」也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三等者，謂「上、中、下」也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其下數者，</a:t>
            </a:r>
            <a:r>
              <a:rPr lang="en-CA" sz="2400" dirty="0" err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十十變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之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若言十萬曰億，十億曰兆，十兆曰京也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中數者，</a:t>
            </a:r>
            <a:r>
              <a:rPr lang="en-CA" sz="2400" dirty="0" err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萬萬變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之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若言萬萬曰億，萬萬億曰兆，萬萬兆曰京也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上數者，</a:t>
            </a:r>
            <a:r>
              <a:rPr lang="en-CA" sz="2400" dirty="0" err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數窮則變</a:t>
            </a:r>
            <a:r>
              <a:rPr lang="en-CA" sz="24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CA" sz="2400" dirty="0" err="1" smtClean="0">
                <a:latin typeface="楷体" pitchFamily="49" charset="-122"/>
                <a:ea typeface="楷体" pitchFamily="49" charset="-122"/>
              </a:rPr>
              <a:t>若言萬萬曰億，億億曰兆、兆兆曰京也</a:t>
            </a:r>
            <a:r>
              <a:rPr lang="en-CA" sz="2400" dirty="0" smtClean="0"/>
              <a:t>。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990600"/>
                <a:gridCol w="5334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991321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系統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3" action="ppaction://hlinkfile" tooltip="wiktionary:zh:億"/>
                        </a:rPr>
                        <a:t>億</a:t>
                      </a:r>
                      <a:r>
                        <a:rPr lang="zh-CN" altLang="en-US" sz="1200" dirty="0"/>
                        <a:t/>
                      </a:r>
                      <a:br>
                        <a:rPr lang="zh-CN" altLang="en-US" sz="1200" dirty="0"/>
                      </a:br>
                      <a:r>
                        <a:rPr lang="en-CA" sz="1200" dirty="0" err="1"/>
                        <a:t>yì</a:t>
                      </a:r>
                      <a:r>
                        <a:rPr lang="en-CA" sz="1200" dirty="0"/>
                        <a:t/>
                      </a:r>
                      <a:br>
                        <a:rPr lang="en-CA" sz="1200" dirty="0"/>
                      </a:br>
                      <a:r>
                        <a:rPr lang="zh-CN" altLang="en-US" sz="1200" dirty="0"/>
                        <a:t>一ˋ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4" action="ppaction://hlinkfile" tooltip="wiktionary:zh:兆"/>
                        </a:rPr>
                        <a:t>兆</a:t>
                      </a:r>
                      <a:r>
                        <a:rPr lang="zh-CN" altLang="en-US" sz="1200" dirty="0"/>
                        <a:t/>
                      </a:r>
                      <a:br>
                        <a:rPr lang="zh-CN" altLang="en-US" sz="1200" dirty="0"/>
                      </a:br>
                      <a:r>
                        <a:rPr lang="en-CA" sz="1200" dirty="0" err="1"/>
                        <a:t>zhào</a:t>
                      </a:r>
                      <a:r>
                        <a:rPr lang="en-CA" sz="1200" dirty="0"/>
                        <a:t/>
                      </a:r>
                      <a:br>
                        <a:rPr lang="en-CA" sz="1200" dirty="0"/>
                      </a:br>
                      <a:r>
                        <a:rPr lang="zh-CN" altLang="en-US" sz="1200" dirty="0"/>
                        <a:t>ㄓㄠˋ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5" action="ppaction://hlinkfile" tooltip="wiktionary:zh:京"/>
                        </a:rPr>
                        <a:t>京</a:t>
                      </a:r>
                      <a:r>
                        <a:rPr lang="zh-CN" altLang="en-US" sz="1200" dirty="0"/>
                        <a:t/>
                      </a:r>
                      <a:br>
                        <a:rPr lang="zh-CN" altLang="en-US" sz="1200" dirty="0"/>
                      </a:br>
                      <a:r>
                        <a:rPr lang="en-CA" sz="1200" dirty="0" err="1"/>
                        <a:t>jīng</a:t>
                      </a:r>
                      <a:r>
                        <a:rPr lang="en-CA" sz="1200" dirty="0"/>
                        <a:t/>
                      </a:r>
                      <a:br>
                        <a:rPr lang="en-CA" sz="1200" dirty="0"/>
                      </a:br>
                      <a:r>
                        <a:rPr lang="zh-CN" altLang="en-US" sz="1200" dirty="0"/>
                        <a:t>ㄐㄧㄥ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6" action="ppaction://hlinkfile" tooltip="wiktionary:zh:垓"/>
                        </a:rPr>
                        <a:t>垓</a:t>
                      </a:r>
                      <a:r>
                        <a:rPr lang="zh-CN" altLang="en-US" sz="1200" dirty="0"/>
                        <a:t/>
                      </a:r>
                      <a:br>
                        <a:rPr lang="zh-CN" altLang="en-US" sz="1200" dirty="0"/>
                      </a:br>
                      <a:r>
                        <a:rPr lang="en-CA" sz="1200" dirty="0" err="1"/>
                        <a:t>gāi</a:t>
                      </a:r>
                      <a:r>
                        <a:rPr lang="en-CA" sz="1200" dirty="0"/>
                        <a:t/>
                      </a:r>
                      <a:br>
                        <a:rPr lang="en-CA" sz="1200" dirty="0"/>
                      </a:br>
                      <a:r>
                        <a:rPr lang="zh-CN" altLang="en-US" sz="1200" dirty="0"/>
                        <a:t>ㄍㄞ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7" action="ppaction://hlinkfile" tooltip="wiktionary:zh:秭"/>
                        </a:rPr>
                        <a:t>秭</a:t>
                      </a:r>
                      <a:r>
                        <a:rPr lang="zh-CN" altLang="en-US" sz="1200"/>
                        <a:t/>
                      </a:r>
                      <a:br>
                        <a:rPr lang="zh-CN" altLang="en-US" sz="1200"/>
                      </a:br>
                      <a:r>
                        <a:rPr lang="en-CA" sz="1200"/>
                        <a:t>zǐ</a:t>
                      </a:r>
                      <a:br>
                        <a:rPr lang="en-CA" sz="1200"/>
                      </a:br>
                      <a:r>
                        <a:rPr lang="zh-CN" altLang="en-US" sz="1200"/>
                        <a:t>ㄗˇ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8" action="ppaction://hlinkfile" tooltip="wiktionary:zh:穰"/>
                        </a:rPr>
                        <a:t>穰</a:t>
                      </a:r>
                      <a:r>
                        <a:rPr lang="zh-CN" altLang="en-US" sz="1200"/>
                        <a:t/>
                      </a:r>
                      <a:br>
                        <a:rPr lang="zh-CN" altLang="en-US" sz="1200"/>
                      </a:br>
                      <a:r>
                        <a:rPr lang="en-CA" sz="1200"/>
                        <a:t>ráng</a:t>
                      </a:r>
                      <a:br>
                        <a:rPr lang="en-CA" sz="1200"/>
                      </a:br>
                      <a:r>
                        <a:rPr lang="zh-CN" altLang="en-US" sz="1200"/>
                        <a:t>ㄖㄤˊ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9" action="ppaction://hlinkfile" tooltip="wiktionary:zh:溝"/>
                        </a:rPr>
                        <a:t>溝</a:t>
                      </a:r>
                      <a:r>
                        <a:rPr lang="zh-CN" altLang="en-US" sz="1200"/>
                        <a:t/>
                      </a:r>
                      <a:br>
                        <a:rPr lang="zh-CN" altLang="en-US" sz="1200"/>
                      </a:br>
                      <a:r>
                        <a:rPr lang="en-CA" sz="1200"/>
                        <a:t>gōu</a:t>
                      </a:r>
                      <a:br>
                        <a:rPr lang="en-CA" sz="1200"/>
                      </a:br>
                      <a:r>
                        <a:rPr lang="zh-CN" altLang="en-US" sz="1200"/>
                        <a:t>ㄍㄡ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10" action="ppaction://hlinkfile" tooltip="wiktionary:zh:澗"/>
                        </a:rPr>
                        <a:t>澗</a:t>
                      </a:r>
                      <a:r>
                        <a:rPr lang="zh-CN" altLang="en-US" sz="1200"/>
                        <a:t/>
                      </a:r>
                      <a:br>
                        <a:rPr lang="zh-CN" altLang="en-US" sz="1200"/>
                      </a:br>
                      <a:r>
                        <a:rPr lang="en-CA" sz="1200"/>
                        <a:t>jiàn</a:t>
                      </a:r>
                      <a:br>
                        <a:rPr lang="en-CA" sz="1200"/>
                      </a:br>
                      <a:r>
                        <a:rPr lang="zh-CN" altLang="en-US" sz="1200"/>
                        <a:t>ㄐㄧㄢˋ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11" action="ppaction://hlinkfile" tooltip="wiktionary:zh:正"/>
                        </a:rPr>
                        <a:t>正</a:t>
                      </a:r>
                      <a:r>
                        <a:rPr lang="zh-CN" altLang="en-US" sz="1200"/>
                        <a:t/>
                      </a:r>
                      <a:br>
                        <a:rPr lang="zh-CN" altLang="en-US" sz="1200"/>
                      </a:br>
                      <a:r>
                        <a:rPr lang="en-CA" sz="1200"/>
                        <a:t>zhēng</a:t>
                      </a:r>
                      <a:br>
                        <a:rPr lang="en-CA" sz="1200"/>
                      </a:br>
                      <a:r>
                        <a:rPr lang="zh-CN" altLang="en-US" sz="1200"/>
                        <a:t>ㄓㄥˋ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12" action="ppaction://hlinkfile" tooltip="wiktionary:zh:載"/>
                        </a:rPr>
                        <a:t>載</a:t>
                      </a:r>
                      <a:r>
                        <a:rPr lang="zh-CN" altLang="en-US" sz="1200"/>
                        <a:t/>
                      </a:r>
                      <a:br>
                        <a:rPr lang="zh-CN" altLang="en-US" sz="1200"/>
                      </a:br>
                      <a:r>
                        <a:rPr lang="en-CA" sz="1200"/>
                        <a:t>zài</a:t>
                      </a:r>
                      <a:br>
                        <a:rPr lang="en-CA" sz="1200"/>
                      </a:br>
                      <a:r>
                        <a:rPr lang="zh-CN" altLang="en-US" sz="1200"/>
                        <a:t>ㄗㄞˇ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說明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3830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下數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5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7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9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10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11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12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13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14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/>
                        <a:t>十十變之</a:t>
                      </a:r>
                      <a:r>
                        <a:rPr lang="zh-TW" altLang="en-US" sz="1200"/>
                        <a:t>，後者為前者</a:t>
                      </a:r>
                      <a:r>
                        <a:rPr lang="zh-TW" altLang="en-US" sz="1200" b="1"/>
                        <a:t>十</a:t>
                      </a:r>
                      <a:r>
                        <a:rPr lang="en-US" altLang="zh-TW" sz="1200"/>
                        <a:t>(10</a:t>
                      </a:r>
                      <a:r>
                        <a:rPr lang="en-US" altLang="zh-TW" sz="1200" baseline="30000"/>
                        <a:t>1</a:t>
                      </a:r>
                      <a:r>
                        <a:rPr lang="en-US" altLang="zh-TW" sz="1200"/>
                        <a:t>)</a:t>
                      </a:r>
                      <a:r>
                        <a:rPr lang="zh-TW" altLang="en-US" sz="1200"/>
                        <a:t>倍。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13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萬進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12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16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20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24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28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32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36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40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44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/>
                        <a:t>後者為前者</a:t>
                      </a:r>
                      <a:r>
                        <a:rPr lang="zh-TW" altLang="en-US" sz="1200" b="1"/>
                        <a:t>萬</a:t>
                      </a:r>
                      <a:r>
                        <a:rPr lang="en-US" altLang="zh-TW" sz="1200"/>
                        <a:t>(10</a:t>
                      </a:r>
                      <a:r>
                        <a:rPr lang="en-US" altLang="zh-TW" sz="1200" baseline="30000"/>
                        <a:t>4</a:t>
                      </a:r>
                      <a:r>
                        <a:rPr lang="en-US" altLang="zh-TW" sz="1200"/>
                        <a:t>)</a:t>
                      </a:r>
                      <a:r>
                        <a:rPr lang="zh-TW" altLang="en-US" sz="1200"/>
                        <a:t>倍。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05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中數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10</a:t>
                      </a:r>
                      <a:r>
                        <a:rPr lang="en-CA" sz="1200" baseline="30000" dirty="0" smtClean="0"/>
                        <a:t>16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24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32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40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48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56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64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72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80</a:t>
                      </a:r>
                      <a:endParaRPr lang="en-CA" sz="1200" dirty="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/>
                        <a:t>萬萬變之</a:t>
                      </a:r>
                      <a:r>
                        <a:rPr lang="zh-TW" altLang="en-US" sz="1200" dirty="0"/>
                        <a:t>：後者為前者</a:t>
                      </a:r>
                      <a:r>
                        <a:rPr lang="zh-TW" altLang="en-US" sz="1200" b="1" dirty="0"/>
                        <a:t>萬萬</a:t>
                      </a:r>
                      <a:r>
                        <a:rPr lang="zh-TW" altLang="en-US" sz="1200" dirty="0"/>
                        <a:t>倍（</a:t>
                      </a:r>
                      <a:r>
                        <a:rPr lang="en-US" altLang="zh-TW" sz="1200" dirty="0"/>
                        <a:t>10</a:t>
                      </a:r>
                      <a:r>
                        <a:rPr lang="en-US" altLang="zh-TW" sz="1200" baseline="30000" dirty="0"/>
                        <a:t>8</a:t>
                      </a:r>
                      <a:r>
                        <a:rPr lang="zh-TW" altLang="en-US" sz="1200" dirty="0"/>
                        <a:t>）。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17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上數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16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32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64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128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256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512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1024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2048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4096</a:t>
                      </a:r>
                      <a:endParaRPr lang="en-CA" sz="1200"/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/>
                        <a:t>數窮則變</a:t>
                      </a:r>
                      <a:r>
                        <a:rPr lang="zh-TW" altLang="en-US" sz="1200" dirty="0"/>
                        <a:t>：不能數了才變，後者為前者之</a:t>
                      </a:r>
                      <a:r>
                        <a:rPr lang="zh-TW" altLang="en-US" sz="1200" b="1" dirty="0">
                          <a:hlinkClick r:id="rId13" action="ppaction://hlinkfile" tooltip="平方"/>
                        </a:rPr>
                        <a:t>平方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21617" marR="21617" marT="10809" marB="10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其實 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0, 1, 2, 3, 4, 5, 6, 7, 8, 9,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這 “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個簡單、容易的數字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因為我們大腦的運作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將其串連、運算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來表達數量、重量、距離、速度、價值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等等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等等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才代表一個值。 當它們變得復雜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變得我們不熟識時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我們的大腦不想再週璇下去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就會以“無限”來完結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甚至置之不理。</a:t>
            </a:r>
            <a:endParaRPr lang="en-CA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 rot="20254479">
            <a:off x="2074182" y="5597596"/>
            <a:ext cx="1066800" cy="10984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3933">
            <a:off x="5369410" y="4667018"/>
            <a:ext cx="614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42631">
            <a:off x="6293257" y="5237607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221440">
            <a:off x="3468486" y="5486139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98123">
            <a:off x="4843505" y="543315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313205">
            <a:off x="6978642" y="4649777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420914">
            <a:off x="3902219" y="4719222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743309">
            <a:off x="1357136" y="4786354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409622">
            <a:off x="2502077" y="4375983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58079">
            <a:off x="7864454" y="5328196"/>
            <a:ext cx="652744" cy="121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594" y="152400"/>
          <a:ext cx="8001006" cy="6252605"/>
        </p:xfrm>
        <a:graphic>
          <a:graphicData uri="http://schemas.openxmlformats.org/drawingml/2006/table">
            <a:tbl>
              <a:tblPr/>
              <a:tblGrid>
                <a:gridCol w="672988"/>
                <a:gridCol w="747757"/>
                <a:gridCol w="972084"/>
                <a:gridCol w="747757"/>
                <a:gridCol w="1121636"/>
                <a:gridCol w="3738784"/>
              </a:tblGrid>
              <a:tr h="79298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拼音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注音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大寫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小寫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數值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備註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17">
                <a:tc>
                  <a:txBody>
                    <a:bodyPr/>
                    <a:lstStyle/>
                    <a:p>
                      <a:r>
                        <a:rPr lang="en-CA" sz="1200" dirty="0" err="1"/>
                        <a:t>fēn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ㄈㄣ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3" action="ppaction://hlinkfile" tooltip="分"/>
                        </a:rPr>
                        <a:t>分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-1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也是對應的</a:t>
                      </a:r>
                      <a:r>
                        <a:rPr lang="zh-TW" altLang="en-US" sz="1200" dirty="0">
                          <a:hlinkClick r:id="" action="ppaction://hlinkfile"/>
                        </a:rPr>
                        <a:t>國際單位詞頭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190">
                <a:tc>
                  <a:txBody>
                    <a:bodyPr/>
                    <a:lstStyle/>
                    <a:p>
                      <a:r>
                        <a:rPr lang="en-CA" sz="1200"/>
                        <a:t>lí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ㄌ一ˊ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4" action="ppaction://hlinkfile" tooltip="厘"/>
                        </a:rPr>
                        <a:t>厘</a:t>
                      </a:r>
                      <a:endParaRPr lang="zh-CN" altLang="en-US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-2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也作</a:t>
                      </a:r>
                      <a:r>
                        <a:rPr lang="zh-TW" altLang="en-US" sz="1200" b="1" dirty="0"/>
                        <a:t>釐</a:t>
                      </a:r>
                      <a:r>
                        <a:rPr lang="zh-TW" altLang="en-US" sz="1200" dirty="0"/>
                        <a:t>。也是對應的</a:t>
                      </a:r>
                      <a:r>
                        <a:rPr lang="zh-TW" altLang="en-US" sz="1200" dirty="0">
                          <a:hlinkClick r:id="" action="ppaction://hlinkfile"/>
                        </a:rPr>
                        <a:t>國際單位詞頭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190">
                <a:tc>
                  <a:txBody>
                    <a:bodyPr/>
                    <a:lstStyle/>
                    <a:p>
                      <a:r>
                        <a:rPr lang="en-CA" sz="1200"/>
                        <a:t>háo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ㄏㄠˊ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5" action="ppaction://hlinkfile" tooltip="毫"/>
                        </a:rPr>
                        <a:t>毫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-3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也作</a:t>
                      </a:r>
                      <a:r>
                        <a:rPr lang="zh-TW" altLang="en-US" sz="1200" b="1" dirty="0"/>
                        <a:t>毛</a:t>
                      </a:r>
                      <a:r>
                        <a:rPr lang="zh-TW" altLang="en-US" sz="1200" dirty="0"/>
                        <a:t>。也是對應的</a:t>
                      </a:r>
                      <a:r>
                        <a:rPr lang="zh-TW" altLang="en-US" sz="1200" dirty="0">
                          <a:hlinkClick r:id="" action="ppaction://hlinkfile"/>
                        </a:rPr>
                        <a:t>國際單位詞頭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sī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ㄙ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6" action="ppaction://hlinkfile" tooltip="絲"/>
                        </a:rPr>
                        <a:t>絲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-4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hū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ㄏㄨ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solidFill>
                            <a:srgbClr val="BA0000"/>
                          </a:solidFill>
                          <a:hlinkClick r:id="rId7" action="ppaction://hlinkfile" tooltip="忽"/>
                        </a:rPr>
                        <a:t>忽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-5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17">
                <a:tc>
                  <a:txBody>
                    <a:bodyPr/>
                    <a:lstStyle/>
                    <a:p>
                      <a:r>
                        <a:rPr lang="en-CA" sz="1200"/>
                        <a:t>wēi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ㄨㄟˊ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8" action="ppaction://hlinkfile" tooltip="微"/>
                        </a:rPr>
                        <a:t>微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-6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也是對應的</a:t>
                      </a:r>
                      <a:r>
                        <a:rPr lang="zh-TW" altLang="en-US" sz="1200" dirty="0">
                          <a:hlinkClick r:id="" action="ppaction://hlinkfile"/>
                        </a:rPr>
                        <a:t>國際單位詞頭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xiān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ㄒㄧㄢ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solidFill>
                            <a:srgbClr val="BA0000"/>
                          </a:solidFill>
                          <a:hlinkClick r:id="rId9" action="ppaction://hlinkfile" tooltip="纖"/>
                        </a:rPr>
                        <a:t>纖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-7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shā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ㄕㄚ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10" action="ppaction://hlinkfile" tooltip="沙"/>
                        </a:rPr>
                        <a:t>沙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-8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63">
                <a:tc>
                  <a:txBody>
                    <a:bodyPr/>
                    <a:lstStyle/>
                    <a:p>
                      <a:r>
                        <a:rPr lang="en-CA" sz="1200"/>
                        <a:t>chén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ㄔㄣˊ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hlinkClick r:id="rId11" action="ppaction://hlinkfile" tooltip="塵"/>
                        </a:rPr>
                        <a:t>塵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-9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  <a:r>
                        <a:rPr lang="zh-TW" altLang="en-US" sz="1200" b="1" dirty="0"/>
                        <a:t>纳</a:t>
                      </a:r>
                      <a:r>
                        <a:rPr lang="zh-TW" altLang="en-US" sz="1200" dirty="0"/>
                        <a:t>才是對應的</a:t>
                      </a:r>
                      <a:r>
                        <a:rPr lang="zh-TW" altLang="en-US" sz="1200" dirty="0">
                          <a:hlinkClick r:id="" action="ppaction://hlinkfile"/>
                        </a:rPr>
                        <a:t>國際單位詞頭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 dirty="0" err="1"/>
                        <a:t>āi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ㄞ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12" action="ppaction://hlinkfile" tooltip="埃"/>
                        </a:rPr>
                        <a:t>埃</a:t>
                      </a:r>
                      <a:endParaRPr lang="zh-CN" altLang="en-US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-10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 dirty="0" err="1"/>
                        <a:t>miǎo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ㄇㄧㄠˇ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solidFill>
                            <a:srgbClr val="BA0000"/>
                          </a:solidFill>
                          <a:hlinkClick r:id="rId13" action="ppaction://hlinkfile" tooltip="渺"/>
                        </a:rPr>
                        <a:t>渺</a:t>
                      </a:r>
                      <a:endParaRPr lang="zh-CN" altLang="en-US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-11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 dirty="0" err="1"/>
                        <a:t>mò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ㄇㄛˋ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BA0000"/>
                          </a:solidFill>
                          <a:hlinkClick r:id="rId14" action="ppaction://hlinkfile" tooltip="漠"/>
                        </a:rPr>
                        <a:t>漠</a:t>
                      </a:r>
                      <a:endParaRPr lang="zh-CN" altLang="en-US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-12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  <a:r>
                        <a:rPr lang="zh-TW" altLang="en-US" sz="1200" b="1" dirty="0"/>
                        <a:t>皮</a:t>
                      </a:r>
                      <a:r>
                        <a:rPr lang="zh-TW" altLang="en-US" sz="1200" dirty="0"/>
                        <a:t>才是對應的</a:t>
                      </a:r>
                      <a:r>
                        <a:rPr lang="zh-TW" altLang="en-US" sz="1200" dirty="0">
                          <a:hlinkClick r:id="" action="ppaction://hlinkfile"/>
                        </a:rPr>
                        <a:t>國際單位詞頭</a:t>
                      </a:r>
                      <a:r>
                        <a:rPr lang="zh-TW" altLang="en-US" sz="1200" dirty="0"/>
                        <a:t>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móhu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ㄇㄛˊㄏㄨˊ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模糊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-13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qūnxún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ㄑㄩㄣㄒㄩㄣˊ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逡巡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-14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xūyú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ㄒㄩㄩˊ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須臾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-15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shùnxī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ㄕㄨㄣˋㄒㄧ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瞬息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-16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tánzhǐ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ㄊㄢˊㄓˇ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彈指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-17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chànà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ㄔㄚˋㄋㄨㄛˊ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linkClick r:id="rId15" action="ppaction://hlinkfile" tooltip="剎那"/>
                        </a:rPr>
                        <a:t>剎那</a:t>
                      </a:r>
                      <a:endParaRPr lang="zh-CN" altLang="en-US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-18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lìudé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ㄌㄧㄡˋㄉㄜˊ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六德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-19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xūkōng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ㄒㄩㄎㄨㄥ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虛空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10</a:t>
                      </a:r>
                      <a:r>
                        <a:rPr lang="en-CA" sz="1200" baseline="30000" dirty="0"/>
                        <a:t>-20</a:t>
                      </a:r>
                      <a:endParaRPr lang="en-CA" sz="1200" dirty="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771">
                <a:tc>
                  <a:txBody>
                    <a:bodyPr/>
                    <a:lstStyle/>
                    <a:p>
                      <a:r>
                        <a:rPr lang="en-CA" sz="1200"/>
                        <a:t>qīngjìng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ㄑㄧㄥㄐㄧㄥˋ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/>
                        <a:t>清靜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10</a:t>
                      </a:r>
                      <a:r>
                        <a:rPr lang="en-CA" sz="1200" baseline="30000"/>
                        <a:t>-21</a:t>
                      </a:r>
                      <a:endParaRPr lang="en-CA" sz="1200"/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古代中文數字。</a:t>
                      </a:r>
                    </a:p>
                  </a:txBody>
                  <a:tcPr marL="19824" marR="19824" marT="9912" marB="9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981200"/>
            <a:ext cx="8153400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Q4:</a:t>
            </a:r>
            <a:r>
              <a:rPr lang="zh-TW" altLang="en-US" sz="4400" b="1" dirty="0" smtClean="0">
                <a:latin typeface="楷体" pitchFamily="49" charset="-122"/>
                <a:ea typeface="楷体" pitchFamily="49" charset="-122"/>
              </a:rPr>
              <a:t>那麼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單位名稱</a:t>
            </a:r>
            <a:r>
              <a:rPr lang="zh-TW" altLang="en-US" sz="4400" b="1" dirty="0" smtClean="0">
                <a:latin typeface="楷体" pitchFamily="49" charset="-122"/>
                <a:ea typeface="楷体" pitchFamily="49" charset="-122"/>
              </a:rPr>
              <a:t>還重要嗎</a:t>
            </a:r>
            <a:r>
              <a:rPr lang="en-US" altLang="zh-TW" sz="4400" b="1" dirty="0" smtClean="0">
                <a:latin typeface="楷体" pitchFamily="49" charset="-122"/>
                <a:ea typeface="楷体" pitchFamily="49" charset="-122"/>
              </a:rPr>
              <a:t>?</a:t>
            </a:r>
            <a:endParaRPr lang="en-CA" sz="4400" b="1" dirty="0" smtClean="0">
              <a:latin typeface="楷体" pitchFamily="49" charset="-122"/>
              <a:ea typeface="楷体" pitchFamily="49" charset="-122"/>
            </a:endParaRPr>
          </a:p>
          <a:p>
            <a:endParaRPr lang="en-CA" altLang="zh-TW" sz="4000" b="1" dirty="0">
              <a:ln>
                <a:solidFill>
                  <a:srgbClr val="FFC000"/>
                </a:solidFill>
              </a:ln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oup Discu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08586"/>
            <a:ext cx="3426530" cy="2449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0"/>
            <a:ext cx="8153400" cy="107721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Q1:</a:t>
            </a:r>
          </a:p>
          <a:p>
            <a:r>
              <a:rPr lang="zh-TW" altLang="en-US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“無限”是在那一個「</a:t>
            </a:r>
            <a:r>
              <a:rPr lang="en-US" altLang="zh-TW" sz="3200" b="1" i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  <a:r>
              <a:rPr lang="zh-TW" altLang="en-US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」位數才是無限呢</a:t>
            </a:r>
            <a: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??</a:t>
            </a:r>
            <a:endParaRPr lang="en-CA" sz="3200" b="1" dirty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1034492">
            <a:off x="103465" y="1460607"/>
            <a:ext cx="4495800" cy="1447800"/>
          </a:xfrm>
          <a:blipFill>
            <a:blip r:embed="rId4" cstate="print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Q2:</a:t>
            </a:r>
            <a:b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</a:br>
            <a:r>
              <a:rPr lang="zh-TW" altLang="en-US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究竟 “無限</a:t>
            </a:r>
            <a: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”</a:t>
            </a:r>
            <a:r>
              <a:rPr lang="zh-TW" altLang="en-US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是在那裡决定是無限呢 </a:t>
            </a:r>
            <a: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  <a:endParaRPr lang="en-CA" sz="3200" b="1" dirty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21042548">
            <a:off x="3163078" y="2347788"/>
            <a:ext cx="5875959" cy="181588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Q3:</a:t>
            </a:r>
          </a:p>
          <a:p>
            <a:r>
              <a:rPr lang="zh-TW" altLang="en-US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 到“不可說不可說轉”還有嗎 </a:t>
            </a:r>
            <a:r>
              <a:rPr lang="en-US" altLang="zh-TW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</a:p>
          <a:p>
            <a:r>
              <a:rPr lang="zh-TW" altLang="en-US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 這些單位名稱是可以用來數恆河</a:t>
            </a:r>
            <a:endParaRPr lang="en-US" altLang="zh-TW" sz="2800" b="1" dirty="0" smtClean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 的沙用的</a:t>
            </a:r>
            <a:r>
              <a:rPr lang="en-US" altLang="zh-TW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你可以去數沙嗎 </a:t>
            </a:r>
            <a:r>
              <a:rPr lang="en-US" altLang="zh-TW" sz="28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?</a:t>
            </a:r>
            <a:endParaRPr lang="en-CA" altLang="zh-TW" sz="2800" b="1" dirty="0">
              <a:ln>
                <a:solidFill>
                  <a:srgbClr val="FFC0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21021103">
            <a:off x="384659" y="4782127"/>
            <a:ext cx="4673669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n>
                  <a:solidFill>
                    <a:srgbClr val="FFC000"/>
                  </a:solidFill>
                </a:ln>
                <a:latin typeface="楷体" pitchFamily="49" charset="-122"/>
                <a:ea typeface="楷体" pitchFamily="49" charset="-122"/>
              </a:rPr>
              <a:t>Q4:</a:t>
            </a:r>
          </a:p>
          <a:p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那麼</a:t>
            </a:r>
            <a:r>
              <a:rPr lang="zh-TW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單位名稱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還重要嗎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?</a:t>
            </a:r>
            <a:endParaRPr lang="en-CA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CA" altLang="zh-TW" sz="3200" b="1" dirty="0">
              <a:ln>
                <a:solidFill>
                  <a:srgbClr val="FFC000"/>
                </a:solidFill>
              </a:ln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latin typeface="FangSong" pitchFamily="49" charset="-122"/>
                <a:ea typeface="FangSong" pitchFamily="49" charset="-122"/>
              </a:rPr>
              <a:t/>
            </a:r>
            <a:br>
              <a:rPr lang="en-US" altLang="zh-TW" sz="4000" b="1" dirty="0" smtClean="0">
                <a:latin typeface="FangSong" pitchFamily="49" charset="-122"/>
                <a:ea typeface="FangSong" pitchFamily="49" charset="-122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當我們不斷創作單位名稱時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不被框架困鎖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),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數值之單位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心量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是可以不斷擴展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打開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的。因為只要將心量不斷擴開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才可以不着邊際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天外有天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地裡還有地。</a:t>
            </a:r>
            <a:r>
              <a:rPr lang="en-CA" altLang="en-US" sz="4000" b="1" dirty="0" smtClean="0">
                <a:latin typeface="FangSong" pitchFamily="49" charset="-122"/>
                <a:ea typeface="FangSong" pitchFamily="49" charset="-122"/>
              </a:rPr>
              <a:t/>
            </a:r>
            <a:br>
              <a:rPr lang="en-CA" altLang="en-US" sz="4000" b="1" dirty="0" smtClean="0">
                <a:latin typeface="FangSong" pitchFamily="49" charset="-122"/>
                <a:ea typeface="FangSong" pitchFamily="49" charset="-122"/>
              </a:rPr>
            </a:br>
            <a:endParaRPr lang="en-CA" sz="4000" b="1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0600" y="33528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+mj-cs"/>
              </a:rPr>
              <a:t>那麼你心目中的“無限”和</a:t>
            </a:r>
            <a:endParaRPr lang="en-US" altLang="zh-TW" sz="4000" b="1" dirty="0" smtClean="0">
              <a:latin typeface="楷体" pitchFamily="49" charset="-122"/>
              <a:ea typeface="楷体" pitchFamily="49" charset="-122"/>
              <a:cs typeface="+mj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+mj-cs"/>
              </a:rPr>
              <a:t>我心目中的“無限”就會很接近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  <a:cs typeface="+mj-cs"/>
              </a:rPr>
              <a:t>,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+mj-cs"/>
              </a:rPr>
              <a:t>這樣才是平等、圓融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  <a:cs typeface="+mj-cs"/>
              </a:rPr>
              <a:t>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+mj-cs"/>
              </a:rPr>
              <a:t>從而進入佛</a:t>
            </a:r>
            <a:endParaRPr lang="en-CA" altLang="zh-TW" sz="4000" b="1" dirty="0" smtClean="0">
              <a:latin typeface="楷体" pitchFamily="49" charset="-122"/>
              <a:ea typeface="楷体" pitchFamily="49" charset="-122"/>
              <a:cs typeface="+mj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4000" b="1" dirty="0" smtClean="0">
                <a:latin typeface="楷体" pitchFamily="49" charset="-122"/>
                <a:ea typeface="楷体" pitchFamily="49" charset="-122"/>
                <a:cs typeface="+mj-cs"/>
              </a:rPr>
              <a:t>的境界。 </a:t>
            </a:r>
            <a:endParaRPr lang="en-US" altLang="zh-TW" sz="4000" b="1" dirty="0" smtClean="0"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insrc_1721203140838400320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5638800" cy="35052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81000"/>
            <a:ext cx="2514600" cy="53340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0400"/>
            <a:ext cx="6629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我們可以從以下之實驗中發覺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,</a:t>
            </a:r>
            <a:b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</a:b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我們以直綫 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一個方向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的思維模式去加一個「</a:t>
            </a:r>
            <a:r>
              <a:rPr lang="en-US" altLang="zh-TW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0</a:t>
            </a:r>
            <a:r>
              <a:rPr lang="zh-TW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」時</a:t>
            </a:r>
            <a:r>
              <a:rPr lang="en-CA" altLang="zh-TW" sz="4000" b="1" dirty="0" smtClean="0">
                <a:latin typeface="FangSong" pitchFamily="49" charset="-122"/>
                <a:ea typeface="FangSong" pitchFamily="49" charset="-122"/>
                <a:cs typeface="Arial" charset="0"/>
              </a:rPr>
              <a:t/>
            </a:r>
            <a:br>
              <a:rPr lang="en-CA" altLang="zh-TW" sz="4000" b="1" dirty="0" smtClean="0">
                <a:latin typeface="FangSong" pitchFamily="49" charset="-122"/>
                <a:ea typeface="FangSong" pitchFamily="49" charset="-122"/>
                <a:cs typeface="Arial" charset="0"/>
              </a:rPr>
            </a:br>
            <a:r>
              <a:rPr lang="en-CA" altLang="zh-TW" sz="4000" b="1" dirty="0" smtClean="0">
                <a:latin typeface="FangSong" pitchFamily="49" charset="-122"/>
                <a:ea typeface="FangSong" pitchFamily="49" charset="-122"/>
                <a:cs typeface="Arial" charset="0"/>
              </a:rPr>
              <a:t/>
            </a:r>
            <a:br>
              <a:rPr lang="en-CA" altLang="zh-TW" sz="4000" b="1" dirty="0" smtClean="0">
                <a:latin typeface="FangSong" pitchFamily="49" charset="-122"/>
                <a:ea typeface="FangSong" pitchFamily="49" charset="-122"/>
                <a:cs typeface="Arial" charset="0"/>
              </a:rPr>
            </a:br>
            <a:r>
              <a:rPr lang="zh-TW" alt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當數值 </a:t>
            </a:r>
            <a:r>
              <a:rPr lang="en-US" altLang="zh-TW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(</a:t>
            </a:r>
            <a:r>
              <a:rPr lang="zh-TW" alt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以十倍遞增</a:t>
            </a:r>
            <a:r>
              <a:rPr lang="en-US" altLang="zh-TW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):</a:t>
            </a:r>
            <a:r>
              <a:rPr lang="en-US" altLang="zh-TW" sz="4000" dirty="0" smtClean="0">
                <a:solidFill>
                  <a:srgbClr val="FFFF00"/>
                </a:solidFill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</a:rPr>
            </a:br>
            <a:endParaRPr lang="en-CA" sz="4000" b="1" dirty="0">
              <a:latin typeface="FangSong" pitchFamily="49" charset="-122"/>
              <a:ea typeface="FangSong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這個「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」位數字的單位名稱是「十」</a:t>
            </a:r>
            <a:endParaRPr lang="en-US" altLang="zh-TW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143000"/>
            <a:ext cx="1710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 smtClean="0"/>
              <a:t>10</a:t>
            </a:r>
            <a:r>
              <a:rPr lang="zh-TW" altLang="en-US" sz="9600" dirty="0" smtClean="0"/>
              <a:t> 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1492</TotalTime>
  <Words>5258</Words>
  <Application>Microsoft Office PowerPoint</Application>
  <PresentationFormat>On-screen Show (4:3)</PresentationFormat>
  <Paragraphs>1069</Paragraphs>
  <Slides>74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Solstice</vt:lpstr>
      <vt:lpstr>開經偈</vt:lpstr>
      <vt:lpstr>“形而上學”</vt:lpstr>
      <vt:lpstr>Slide 3</vt:lpstr>
      <vt:lpstr>Slide 4</vt:lpstr>
      <vt:lpstr> </vt:lpstr>
      <vt:lpstr>到復雜的計算程式</vt:lpstr>
      <vt:lpstr>Slide 7</vt:lpstr>
      <vt:lpstr>我們可以從以下之實驗中發覺,  我們以直綫 (一個方向)的思維模式去加一個「0」時  當數值 (以十倍遞增):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可惜,就是想不出來,想出來的又不肯定對, 當我們的信心動搖,我們的生命能量就會急速降低,自作聰明的我就會提出反撲性的問題,「這麼大的數字有用嗎?」「沒有聽過「萬萬兆」應該是「億萬兆」, 我在那裡見過、聽過、我說「億萬兆」是對的。」或者, 用一個抽象的名詞「無限」作為完結,來給自己一個漂亮的籍口, 不用繼續下去。 </vt:lpstr>
      <vt:lpstr>Slide 33</vt:lpstr>
      <vt:lpstr>剛才我們只是從一個「?」位數的名稱來看, 數到「22」個位時, 就開始動搖了, 不知、也不想數下去。那麼, 我們從自乘混算,2次方(面積)的計算過程中, 我們會發覺………</vt:lpstr>
      <vt:lpstr>Q2:究竟 “無限”     是在那裡决定是無限呢 ?</vt:lpstr>
      <vt:lpstr>Slide 36</vt:lpstr>
      <vt:lpstr>Slide 37</vt:lpstr>
      <vt:lpstr>Slide 38</vt:lpstr>
      <vt:lpstr>  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在維基百科的網頁</vt:lpstr>
      <vt:lpstr>Slide 68</vt:lpstr>
      <vt:lpstr>Slide 69</vt:lpstr>
      <vt:lpstr>Slide 70</vt:lpstr>
      <vt:lpstr>Slide 71</vt:lpstr>
      <vt:lpstr>Q2: 究竟 “無限”是在那裡决定是無限呢 ?</vt:lpstr>
      <vt:lpstr> 當我們不斷創作單位名稱時(不被框架困鎖),數值之單位(心量)是可以不斷擴展(打開)的。因為只要將心量不斷擴開, 才可以不着邊際, 天外有天, 地裡還有地。 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如何將心量打開</dc:title>
  <dc:creator>Simon</dc:creator>
  <cp:lastModifiedBy>longxiang</cp:lastModifiedBy>
  <cp:revision>156</cp:revision>
  <dcterms:created xsi:type="dcterms:W3CDTF">2006-08-16T00:00:00Z</dcterms:created>
  <dcterms:modified xsi:type="dcterms:W3CDTF">2012-03-22T03:03:54Z</dcterms:modified>
</cp:coreProperties>
</file>